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2" r:id="rId6"/>
    <p:sldId id="266" r:id="rId7"/>
    <p:sldId id="265" r:id="rId8"/>
    <p:sldId id="267" r:id="rId9"/>
    <p:sldId id="272" r:id="rId10"/>
    <p:sldId id="257" r:id="rId11"/>
    <p:sldId id="269" r:id="rId12"/>
    <p:sldId id="258" r:id="rId13"/>
    <p:sldId id="259" r:id="rId14"/>
    <p:sldId id="260" r:id="rId15"/>
    <p:sldId id="261" r:id="rId16"/>
    <p:sldId id="263" r:id="rId17"/>
    <p:sldId id="271" r:id="rId18"/>
    <p:sldId id="26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3A6"/>
    <a:srgbClr val="5BB044"/>
    <a:srgbClr val="9116AA"/>
    <a:srgbClr val="D82C25"/>
    <a:srgbClr val="FFE699"/>
    <a:srgbClr val="F57F46"/>
    <a:srgbClr val="FFD862"/>
    <a:srgbClr val="D9F7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2F4950-EDA6-76F8-2F8F-B251EE0CB57A}" v="79" dt="2023-08-09T16:48:20.822"/>
    <p1510:client id="{56CAEE6C-0442-4EB1-9F22-ECD52A1F44BA}" v="79" dt="2023-08-08T22:01:01.493"/>
    <p1510:client id="{5979773D-A19A-DCC8-8EE2-F12A0E19BCF0}" v="26" dt="2023-08-09T16:41:25.213"/>
    <p1510:client id="{5F1D1513-AD50-B35C-F579-49BE7A445731}" v="10" dt="2023-08-09T16:29:37.512"/>
    <p1510:client id="{7EB03A9F-56FA-07A2-DBEE-5BD753B21432}" v="77" dt="2023-08-09T15:56:30.251"/>
    <p1510:client id="{A404F4FD-F95D-FF2D-C256-067AB80A5CE0}" v="82" dt="2023-08-08T23:22:07.369"/>
    <p1510:client id="{CCC47708-C39A-42C4-B1B6-E8780B656730}" v="13" dt="2023-08-09T16:31:22.331"/>
    <p1510:client id="{E5D9DCAE-7001-4839-2748-AFF9BCB91D74}" v="13" dt="2023-08-08T22:06:35.2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63C07-B9E9-4F31-80BB-A561091CB1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C96A0E-E771-4059-A28D-66A45D1095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0D5FEB-614E-4704-AF1E-68563B7A8DEE}"/>
              </a:ext>
            </a:extLst>
          </p:cNvPr>
          <p:cNvSpPr>
            <a:spLocks noGrp="1"/>
          </p:cNvSpPr>
          <p:nvPr>
            <p:ph type="dt" sz="half" idx="10"/>
          </p:nvPr>
        </p:nvSpPr>
        <p:spPr/>
        <p:txBody>
          <a:bodyPr/>
          <a:lstStyle/>
          <a:p>
            <a:fld id="{D47354B1-9062-4E48-90DD-1A72A86ED7CE}" type="datetimeFigureOut">
              <a:rPr lang="en-US" smtClean="0"/>
              <a:t>8/9/2023</a:t>
            </a:fld>
            <a:endParaRPr lang="en-US"/>
          </a:p>
        </p:txBody>
      </p:sp>
      <p:sp>
        <p:nvSpPr>
          <p:cNvPr id="5" name="Footer Placeholder 4">
            <a:extLst>
              <a:ext uri="{FF2B5EF4-FFF2-40B4-BE49-F238E27FC236}">
                <a16:creationId xmlns:a16="http://schemas.microsoft.com/office/drawing/2014/main" id="{A9A7EDF8-11DC-4050-BF3D-8FA653FF4D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C7A182-3EC9-4BD7-9C04-328162B730CE}"/>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33267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91DCC-9267-4903-B79A-9641011F03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28BF96-AADF-4431-913B-95ED62CE16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91487F-662B-4A48-BD3A-58AAC47109F6}"/>
              </a:ext>
            </a:extLst>
          </p:cNvPr>
          <p:cNvSpPr>
            <a:spLocks noGrp="1"/>
          </p:cNvSpPr>
          <p:nvPr>
            <p:ph type="dt" sz="half" idx="10"/>
          </p:nvPr>
        </p:nvSpPr>
        <p:spPr/>
        <p:txBody>
          <a:bodyPr/>
          <a:lstStyle/>
          <a:p>
            <a:fld id="{D47354B1-9062-4E48-90DD-1A72A86ED7CE}" type="datetimeFigureOut">
              <a:rPr lang="en-US" smtClean="0"/>
              <a:t>8/9/2023</a:t>
            </a:fld>
            <a:endParaRPr lang="en-US"/>
          </a:p>
        </p:txBody>
      </p:sp>
      <p:sp>
        <p:nvSpPr>
          <p:cNvPr id="5" name="Footer Placeholder 4">
            <a:extLst>
              <a:ext uri="{FF2B5EF4-FFF2-40B4-BE49-F238E27FC236}">
                <a16:creationId xmlns:a16="http://schemas.microsoft.com/office/drawing/2014/main" id="{17DA3AEF-FBE2-4C1A-ABE9-840D659568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DB3E26-6E9F-4AB9-8924-D880D91FAFDE}"/>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799838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B403CB-8206-442C-99BC-4AA23C5BC7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EF29EA-B301-44FC-B3F8-527342B1AD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2CC890-8092-42ED-82F3-4673AF358D3A}"/>
              </a:ext>
            </a:extLst>
          </p:cNvPr>
          <p:cNvSpPr>
            <a:spLocks noGrp="1"/>
          </p:cNvSpPr>
          <p:nvPr>
            <p:ph type="dt" sz="half" idx="10"/>
          </p:nvPr>
        </p:nvSpPr>
        <p:spPr/>
        <p:txBody>
          <a:bodyPr/>
          <a:lstStyle/>
          <a:p>
            <a:fld id="{D47354B1-9062-4E48-90DD-1A72A86ED7CE}" type="datetimeFigureOut">
              <a:rPr lang="en-US" smtClean="0"/>
              <a:t>8/9/2023</a:t>
            </a:fld>
            <a:endParaRPr lang="en-US"/>
          </a:p>
        </p:txBody>
      </p:sp>
      <p:sp>
        <p:nvSpPr>
          <p:cNvPr id="5" name="Footer Placeholder 4">
            <a:extLst>
              <a:ext uri="{FF2B5EF4-FFF2-40B4-BE49-F238E27FC236}">
                <a16:creationId xmlns:a16="http://schemas.microsoft.com/office/drawing/2014/main" id="{ED4E82FA-9F1F-45B2-8242-F2E810F240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E46EF-DF27-484C-BCCA-03BA4F912FD5}"/>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352335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03202-522E-43B3-8870-202F563A38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F146A8-518A-46BB-9657-E86200F0D7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3339B7-DD39-47AD-B282-8B1C19D286DF}"/>
              </a:ext>
            </a:extLst>
          </p:cNvPr>
          <p:cNvSpPr>
            <a:spLocks noGrp="1"/>
          </p:cNvSpPr>
          <p:nvPr>
            <p:ph type="dt" sz="half" idx="10"/>
          </p:nvPr>
        </p:nvSpPr>
        <p:spPr/>
        <p:txBody>
          <a:bodyPr/>
          <a:lstStyle/>
          <a:p>
            <a:fld id="{D47354B1-9062-4E48-90DD-1A72A86ED7CE}" type="datetimeFigureOut">
              <a:rPr lang="en-US" smtClean="0"/>
              <a:t>8/9/2023</a:t>
            </a:fld>
            <a:endParaRPr lang="en-US"/>
          </a:p>
        </p:txBody>
      </p:sp>
      <p:sp>
        <p:nvSpPr>
          <p:cNvPr id="5" name="Footer Placeholder 4">
            <a:extLst>
              <a:ext uri="{FF2B5EF4-FFF2-40B4-BE49-F238E27FC236}">
                <a16:creationId xmlns:a16="http://schemas.microsoft.com/office/drawing/2014/main" id="{A4826EA6-6ADD-4E0B-9A11-30C0101DB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0E48BD-46FB-4670-96C9-3F2CA9BFBFBD}"/>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14273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BEB86-9191-4258-A5E0-A0EF56D211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5CF3FC-1A13-486E-B1A4-FC489B7855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D8B870-8A7E-4451-B5BC-FCF5A62A6D2E}"/>
              </a:ext>
            </a:extLst>
          </p:cNvPr>
          <p:cNvSpPr>
            <a:spLocks noGrp="1"/>
          </p:cNvSpPr>
          <p:nvPr>
            <p:ph type="dt" sz="half" idx="10"/>
          </p:nvPr>
        </p:nvSpPr>
        <p:spPr/>
        <p:txBody>
          <a:bodyPr/>
          <a:lstStyle/>
          <a:p>
            <a:fld id="{D47354B1-9062-4E48-90DD-1A72A86ED7CE}" type="datetimeFigureOut">
              <a:rPr lang="en-US" smtClean="0"/>
              <a:t>8/9/2023</a:t>
            </a:fld>
            <a:endParaRPr lang="en-US"/>
          </a:p>
        </p:txBody>
      </p:sp>
      <p:sp>
        <p:nvSpPr>
          <p:cNvPr id="5" name="Footer Placeholder 4">
            <a:extLst>
              <a:ext uri="{FF2B5EF4-FFF2-40B4-BE49-F238E27FC236}">
                <a16:creationId xmlns:a16="http://schemas.microsoft.com/office/drawing/2014/main" id="{0EF4E4D1-77F8-476D-8C8F-33A31114D4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5D4E8A-9CAB-4BEC-A71C-F88B5B18AB49}"/>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996727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35D05-7B7D-47F8-8801-0590501D4E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A188E2-FAE9-4EF3-92D5-48CBAF1EAD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10A175-6EEA-49A0-8FAC-81D55F2515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671D3E-D415-4C33-BB7C-0FA8A94B30C9}"/>
              </a:ext>
            </a:extLst>
          </p:cNvPr>
          <p:cNvSpPr>
            <a:spLocks noGrp="1"/>
          </p:cNvSpPr>
          <p:nvPr>
            <p:ph type="dt" sz="half" idx="10"/>
          </p:nvPr>
        </p:nvSpPr>
        <p:spPr/>
        <p:txBody>
          <a:bodyPr/>
          <a:lstStyle/>
          <a:p>
            <a:fld id="{D47354B1-9062-4E48-90DD-1A72A86ED7CE}" type="datetimeFigureOut">
              <a:rPr lang="en-US" smtClean="0"/>
              <a:t>8/9/2023</a:t>
            </a:fld>
            <a:endParaRPr lang="en-US"/>
          </a:p>
        </p:txBody>
      </p:sp>
      <p:sp>
        <p:nvSpPr>
          <p:cNvPr id="6" name="Footer Placeholder 5">
            <a:extLst>
              <a:ext uri="{FF2B5EF4-FFF2-40B4-BE49-F238E27FC236}">
                <a16:creationId xmlns:a16="http://schemas.microsoft.com/office/drawing/2014/main" id="{65EFB123-6C1A-4A9D-B313-D051833D8B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CE2D27-99D8-4E5F-945E-EF302358AAAA}"/>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3843415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02392-84AE-4EE1-8C25-D82894980F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8B5376-03BC-4805-B524-5066AC009E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49BB22-1D8B-4C10-8146-A9863C1DFE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07F135-FB0C-47E0-9B35-1AFCF28A75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4BEB11-300D-4EAF-BEEF-C0EA94B217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770519-D614-454D-A09D-6E64EBD6407B}"/>
              </a:ext>
            </a:extLst>
          </p:cNvPr>
          <p:cNvSpPr>
            <a:spLocks noGrp="1"/>
          </p:cNvSpPr>
          <p:nvPr>
            <p:ph type="dt" sz="half" idx="10"/>
          </p:nvPr>
        </p:nvSpPr>
        <p:spPr/>
        <p:txBody>
          <a:bodyPr/>
          <a:lstStyle/>
          <a:p>
            <a:fld id="{D47354B1-9062-4E48-90DD-1A72A86ED7CE}" type="datetimeFigureOut">
              <a:rPr lang="en-US" smtClean="0"/>
              <a:t>8/9/2023</a:t>
            </a:fld>
            <a:endParaRPr lang="en-US"/>
          </a:p>
        </p:txBody>
      </p:sp>
      <p:sp>
        <p:nvSpPr>
          <p:cNvPr id="8" name="Footer Placeholder 7">
            <a:extLst>
              <a:ext uri="{FF2B5EF4-FFF2-40B4-BE49-F238E27FC236}">
                <a16:creationId xmlns:a16="http://schemas.microsoft.com/office/drawing/2014/main" id="{37BF31E9-5F23-4B31-BCEC-EDF52E89BC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5744BA-F4F3-415C-8EE2-123A80B3390F}"/>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3059939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C0B83-54CA-485E-9B05-30D42EF711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E38FE1-941B-4FEB-85E0-1A291671B652}"/>
              </a:ext>
            </a:extLst>
          </p:cNvPr>
          <p:cNvSpPr>
            <a:spLocks noGrp="1"/>
          </p:cNvSpPr>
          <p:nvPr>
            <p:ph type="dt" sz="half" idx="10"/>
          </p:nvPr>
        </p:nvSpPr>
        <p:spPr/>
        <p:txBody>
          <a:bodyPr/>
          <a:lstStyle/>
          <a:p>
            <a:fld id="{D47354B1-9062-4E48-90DD-1A72A86ED7CE}" type="datetimeFigureOut">
              <a:rPr lang="en-US" smtClean="0"/>
              <a:t>8/9/2023</a:t>
            </a:fld>
            <a:endParaRPr lang="en-US"/>
          </a:p>
        </p:txBody>
      </p:sp>
      <p:sp>
        <p:nvSpPr>
          <p:cNvPr id="4" name="Footer Placeholder 3">
            <a:extLst>
              <a:ext uri="{FF2B5EF4-FFF2-40B4-BE49-F238E27FC236}">
                <a16:creationId xmlns:a16="http://schemas.microsoft.com/office/drawing/2014/main" id="{27059BDC-7E88-4570-BB8F-FD8AA26F2C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8A639B-3A39-4199-B4CD-EC3179956737}"/>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4106565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46DB8A-1308-443D-B522-19A4C260E64E}"/>
              </a:ext>
            </a:extLst>
          </p:cNvPr>
          <p:cNvSpPr>
            <a:spLocks noGrp="1"/>
          </p:cNvSpPr>
          <p:nvPr>
            <p:ph type="dt" sz="half" idx="10"/>
          </p:nvPr>
        </p:nvSpPr>
        <p:spPr/>
        <p:txBody>
          <a:bodyPr/>
          <a:lstStyle/>
          <a:p>
            <a:fld id="{D47354B1-9062-4E48-90DD-1A72A86ED7CE}" type="datetimeFigureOut">
              <a:rPr lang="en-US" smtClean="0"/>
              <a:t>8/9/2023</a:t>
            </a:fld>
            <a:endParaRPr lang="en-US"/>
          </a:p>
        </p:txBody>
      </p:sp>
      <p:sp>
        <p:nvSpPr>
          <p:cNvPr id="3" name="Footer Placeholder 2">
            <a:extLst>
              <a:ext uri="{FF2B5EF4-FFF2-40B4-BE49-F238E27FC236}">
                <a16:creationId xmlns:a16="http://schemas.microsoft.com/office/drawing/2014/main" id="{31027E5C-766A-4D3E-9BC8-CEBCF77A16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DCE311-A81B-402D-8DCE-53C6DA32F05A}"/>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2790741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52AE8-478A-479A-BAB3-F88FBB592D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6580A0-B8FA-4995-AD73-3A0BB4C30E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91A910-474E-4A82-A5AB-9F6DCE64D2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0AC389-06CC-4A4F-BE22-308D6B61F8C1}"/>
              </a:ext>
            </a:extLst>
          </p:cNvPr>
          <p:cNvSpPr>
            <a:spLocks noGrp="1"/>
          </p:cNvSpPr>
          <p:nvPr>
            <p:ph type="dt" sz="half" idx="10"/>
          </p:nvPr>
        </p:nvSpPr>
        <p:spPr/>
        <p:txBody>
          <a:bodyPr/>
          <a:lstStyle/>
          <a:p>
            <a:fld id="{D47354B1-9062-4E48-90DD-1A72A86ED7CE}" type="datetimeFigureOut">
              <a:rPr lang="en-US" smtClean="0"/>
              <a:t>8/9/2023</a:t>
            </a:fld>
            <a:endParaRPr lang="en-US"/>
          </a:p>
        </p:txBody>
      </p:sp>
      <p:sp>
        <p:nvSpPr>
          <p:cNvPr id="6" name="Footer Placeholder 5">
            <a:extLst>
              <a:ext uri="{FF2B5EF4-FFF2-40B4-BE49-F238E27FC236}">
                <a16:creationId xmlns:a16="http://schemas.microsoft.com/office/drawing/2014/main" id="{2E2D00F0-1B7D-404B-9DEA-38DC96AF4F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A59E5F-817D-4BD7-83DF-8360F3B1BE39}"/>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1171425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75F77-5409-4CCB-A85D-7C6DC8A0A3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8D0E22-014A-404E-A3A6-0911FC3CCF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237C1B-255E-4F4D-B108-3A707B5EB2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585C4D-FE8E-49BB-B0BB-BDF0BE4D0E41}"/>
              </a:ext>
            </a:extLst>
          </p:cNvPr>
          <p:cNvSpPr>
            <a:spLocks noGrp="1"/>
          </p:cNvSpPr>
          <p:nvPr>
            <p:ph type="dt" sz="half" idx="10"/>
          </p:nvPr>
        </p:nvSpPr>
        <p:spPr/>
        <p:txBody>
          <a:bodyPr/>
          <a:lstStyle/>
          <a:p>
            <a:fld id="{D47354B1-9062-4E48-90DD-1A72A86ED7CE}" type="datetimeFigureOut">
              <a:rPr lang="en-US" smtClean="0"/>
              <a:t>8/9/2023</a:t>
            </a:fld>
            <a:endParaRPr lang="en-US"/>
          </a:p>
        </p:txBody>
      </p:sp>
      <p:sp>
        <p:nvSpPr>
          <p:cNvPr id="6" name="Footer Placeholder 5">
            <a:extLst>
              <a:ext uri="{FF2B5EF4-FFF2-40B4-BE49-F238E27FC236}">
                <a16:creationId xmlns:a16="http://schemas.microsoft.com/office/drawing/2014/main" id="{AE71E9C0-5EDF-4C9B-9D76-DCF397ED1D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44DAFD-50C7-4659-9F1E-F24371A3FF3B}"/>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3140960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9A5D4B-DA2D-4EEB-BE8F-65BE844534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715A26-0501-4869-B5CC-F528813C5A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7D7CD1-369A-4560-AA9D-D8D80355FF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7354B1-9062-4E48-90DD-1A72A86ED7CE}" type="datetimeFigureOut">
              <a:rPr lang="en-US" smtClean="0"/>
              <a:t>8/9/2023</a:t>
            </a:fld>
            <a:endParaRPr lang="en-US"/>
          </a:p>
        </p:txBody>
      </p:sp>
      <p:sp>
        <p:nvSpPr>
          <p:cNvPr id="5" name="Footer Placeholder 4">
            <a:extLst>
              <a:ext uri="{FF2B5EF4-FFF2-40B4-BE49-F238E27FC236}">
                <a16:creationId xmlns:a16="http://schemas.microsoft.com/office/drawing/2014/main" id="{BBDF8AFD-7DC2-42F2-840C-E3F4FA036C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261085-F3E6-4C42-9E8B-FB8836E66E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571307-11E7-4475-9BE6-5542CB54CAC4}" type="slidenum">
              <a:rPr lang="en-US" smtClean="0"/>
              <a:t>‹#›</a:t>
            </a:fld>
            <a:endParaRPr lang="en-US"/>
          </a:p>
        </p:txBody>
      </p:sp>
    </p:spTree>
    <p:extLst>
      <p:ext uri="{BB962C8B-B14F-4D97-AF65-F5344CB8AC3E}">
        <p14:creationId xmlns:p14="http://schemas.microsoft.com/office/powerpoint/2010/main" val="5819566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hyperlink" Target="http://www.cta.org/" TargetMode="External"/><Relationship Id="rId7" Type="http://schemas.openxmlformats.org/officeDocument/2006/relationships/image" Target="../media/image32.png"/><Relationship Id="rId2" Type="http://schemas.openxmlformats.org/officeDocument/2006/relationships/image" Target="../media/image7.emf"/><Relationship Id="rId1" Type="http://schemas.openxmlformats.org/officeDocument/2006/relationships/slideLayout" Target="../slideLayouts/slideLayout7.xml"/><Relationship Id="rId6" Type="http://schemas.openxmlformats.org/officeDocument/2006/relationships/hyperlink" Target="https://www.neamb.com/" TargetMode="External"/><Relationship Id="rId5" Type="http://schemas.openxmlformats.org/officeDocument/2006/relationships/hyperlink" Target="http://www.nea.org/" TargetMode="External"/><Relationship Id="rId4" Type="http://schemas.openxmlformats.org/officeDocument/2006/relationships/hyperlink" Target="https://www.ctamemberbenefits.org/" TargetMode="External"/><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tiff"/><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tiff"/><Relationship Id="rId4" Type="http://schemas.openxmlformats.org/officeDocument/2006/relationships/image" Target="../media/image37.tiff"/></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emf"/><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emf"/><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9.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650D8C-1A22-8F44-A7A4-7AA8F2B53BF3}"/>
              </a:ext>
            </a:extLst>
          </p:cNvPr>
          <p:cNvSpPr/>
          <p:nvPr/>
        </p:nvSpPr>
        <p:spPr>
          <a:xfrm>
            <a:off x="0" y="0"/>
            <a:ext cx="12192000" cy="4343400"/>
          </a:xfrm>
          <a:prstGeom prst="rect">
            <a:avLst/>
          </a:prstGeom>
          <a:gradFill>
            <a:gsLst>
              <a:gs pos="40000">
                <a:srgbClr val="9116AA"/>
              </a:gs>
              <a:gs pos="9000">
                <a:srgbClr val="1743A6"/>
              </a:gs>
              <a:gs pos="90000">
                <a:srgbClr val="FFE699"/>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E7BAE905-0C45-8B44-AE2C-C1E7BBABDE72}"/>
              </a:ext>
            </a:extLst>
          </p:cNvPr>
          <p:cNvSpPr/>
          <p:nvPr/>
        </p:nvSpPr>
        <p:spPr>
          <a:xfrm>
            <a:off x="1100137" y="3358578"/>
            <a:ext cx="3721892" cy="608945"/>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79C61F32-E548-5D4C-986F-E2A4BC75D8F0}"/>
              </a:ext>
            </a:extLst>
          </p:cNvPr>
          <p:cNvSpPr/>
          <p:nvPr/>
        </p:nvSpPr>
        <p:spPr>
          <a:xfrm>
            <a:off x="5155551" y="3358577"/>
            <a:ext cx="3721892" cy="608945"/>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AC7CF948-A685-4E4A-946B-A14415F4128A}"/>
              </a:ext>
            </a:extLst>
          </p:cNvPr>
          <p:cNvSpPr>
            <a:spLocks noGrp="1"/>
          </p:cNvSpPr>
          <p:nvPr>
            <p:ph type="subTitle" idx="1"/>
          </p:nvPr>
        </p:nvSpPr>
        <p:spPr>
          <a:xfrm>
            <a:off x="1439464" y="3510371"/>
            <a:ext cx="3043238" cy="457153"/>
          </a:xfrm>
        </p:spPr>
        <p:txBody>
          <a:bodyPr>
            <a:noAutofit/>
          </a:bodyPr>
          <a:lstStyle/>
          <a:p>
            <a:r>
              <a:rPr lang="en-US" sz="1800" b="1" dirty="0">
                <a:solidFill>
                  <a:srgbClr val="1743A6"/>
                </a:solidFill>
              </a:rPr>
              <a:t>#OURVOICE</a:t>
            </a:r>
            <a:r>
              <a:rPr lang="en-US" sz="1800" b="1" dirty="0">
                <a:solidFill>
                  <a:srgbClr val="9116AA"/>
                </a:solidFill>
              </a:rPr>
              <a:t>OURUNION</a:t>
            </a:r>
          </a:p>
        </p:txBody>
      </p:sp>
      <p:sp>
        <p:nvSpPr>
          <p:cNvPr id="9" name="TextBox 8">
            <a:extLst>
              <a:ext uri="{FF2B5EF4-FFF2-40B4-BE49-F238E27FC236}">
                <a16:creationId xmlns:a16="http://schemas.microsoft.com/office/drawing/2014/main" id="{33A31F9E-8D48-9646-9439-99BD49FB38B3}"/>
              </a:ext>
            </a:extLst>
          </p:cNvPr>
          <p:cNvSpPr txBox="1"/>
          <p:nvPr/>
        </p:nvSpPr>
        <p:spPr>
          <a:xfrm>
            <a:off x="1100137" y="1713586"/>
            <a:ext cx="8745855" cy="1015663"/>
          </a:xfrm>
          <a:prstGeom prst="rect">
            <a:avLst/>
          </a:prstGeom>
          <a:noFill/>
        </p:spPr>
        <p:txBody>
          <a:bodyPr wrap="square" lIns="91440" tIns="45720" rIns="91440" bIns="45720" rtlCol="0" anchor="t">
            <a:spAutoFit/>
          </a:bodyPr>
          <a:lstStyle/>
          <a:p>
            <a:r>
              <a:rPr lang="en-US" sz="6000" b="1" dirty="0">
                <a:solidFill>
                  <a:schemeClr val="bg2"/>
                </a:solidFill>
                <a:latin typeface="Times New Roman"/>
                <a:cs typeface="Times New Roman"/>
              </a:rPr>
              <a:t>Welcome to Your Union!</a:t>
            </a:r>
            <a:endParaRPr lang="en-US" sz="6000">
              <a:solidFill>
                <a:schemeClr val="bg2"/>
              </a:solidFill>
              <a:cs typeface="Calibri"/>
            </a:endParaRPr>
          </a:p>
        </p:txBody>
      </p:sp>
      <p:sp>
        <p:nvSpPr>
          <p:cNvPr id="11" name="TextBox 10">
            <a:extLst>
              <a:ext uri="{FF2B5EF4-FFF2-40B4-BE49-F238E27FC236}">
                <a16:creationId xmlns:a16="http://schemas.microsoft.com/office/drawing/2014/main" id="{EFBCB30F-49C0-A144-87AE-913C19B8C408}"/>
              </a:ext>
            </a:extLst>
          </p:cNvPr>
          <p:cNvSpPr txBox="1"/>
          <p:nvPr/>
        </p:nvSpPr>
        <p:spPr>
          <a:xfrm>
            <a:off x="1100137" y="5522213"/>
            <a:ext cx="3499295" cy="954107"/>
          </a:xfrm>
          <a:prstGeom prst="rect">
            <a:avLst/>
          </a:prstGeom>
          <a:noFill/>
        </p:spPr>
        <p:txBody>
          <a:bodyPr wrap="square" rtlCol="0" anchor="t">
            <a:spAutoFit/>
          </a:bodyPr>
          <a:lstStyle/>
          <a:p>
            <a:r>
              <a:rPr lang="en-US" sz="2800" dirty="0"/>
              <a:t>Insert Chapter Name/Logo Here</a:t>
            </a:r>
          </a:p>
        </p:txBody>
      </p:sp>
      <p:pic>
        <p:nvPicPr>
          <p:cNvPr id="12" name="Picture 11">
            <a:extLst>
              <a:ext uri="{FF2B5EF4-FFF2-40B4-BE49-F238E27FC236}">
                <a16:creationId xmlns:a16="http://schemas.microsoft.com/office/drawing/2014/main" id="{E753622C-26C1-F641-954E-59284E1A6806}"/>
              </a:ext>
            </a:extLst>
          </p:cNvPr>
          <p:cNvPicPr>
            <a:picLocks noChangeAspect="1"/>
          </p:cNvPicPr>
          <p:nvPr/>
        </p:nvPicPr>
        <p:blipFill>
          <a:blip r:embed="rId2"/>
          <a:stretch>
            <a:fillRect/>
          </a:stretch>
        </p:blipFill>
        <p:spPr>
          <a:xfrm>
            <a:off x="9126552" y="5685886"/>
            <a:ext cx="2390316" cy="620861"/>
          </a:xfrm>
          <a:prstGeom prst="rect">
            <a:avLst/>
          </a:prstGeom>
        </p:spPr>
      </p:pic>
      <p:sp>
        <p:nvSpPr>
          <p:cNvPr id="14" name="Subtitle 2">
            <a:extLst>
              <a:ext uri="{FF2B5EF4-FFF2-40B4-BE49-F238E27FC236}">
                <a16:creationId xmlns:a16="http://schemas.microsoft.com/office/drawing/2014/main" id="{801169A9-7AA8-5541-9D15-878FBB4FD895}"/>
              </a:ext>
            </a:extLst>
          </p:cNvPr>
          <p:cNvSpPr txBox="1">
            <a:spLocks/>
          </p:cNvSpPr>
          <p:nvPr/>
        </p:nvSpPr>
        <p:spPr>
          <a:xfrm>
            <a:off x="5155551" y="3520196"/>
            <a:ext cx="3721892" cy="45715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a:solidFill>
                  <a:srgbClr val="1743A6"/>
                </a:solidFill>
              </a:rPr>
              <a:t>#WEARECTA</a:t>
            </a:r>
          </a:p>
        </p:txBody>
      </p:sp>
      <p:pic>
        <p:nvPicPr>
          <p:cNvPr id="4" name="Picture 4" descr="A picture containing text, sign, vector graphics&#10;&#10;Description automatically generated">
            <a:extLst>
              <a:ext uri="{FF2B5EF4-FFF2-40B4-BE49-F238E27FC236}">
                <a16:creationId xmlns:a16="http://schemas.microsoft.com/office/drawing/2014/main" id="{29BDAAD5-BD35-434D-8D1B-5D844E36C29E}"/>
              </a:ext>
            </a:extLst>
          </p:cNvPr>
          <p:cNvPicPr>
            <a:picLocks noChangeAspect="1"/>
          </p:cNvPicPr>
          <p:nvPr/>
        </p:nvPicPr>
        <p:blipFill>
          <a:blip r:embed="rId3"/>
          <a:stretch>
            <a:fillRect/>
          </a:stretch>
        </p:blipFill>
        <p:spPr>
          <a:xfrm>
            <a:off x="5615403" y="5691784"/>
            <a:ext cx="3079376" cy="614963"/>
          </a:xfrm>
          <a:prstGeom prst="rect">
            <a:avLst/>
          </a:prstGeom>
        </p:spPr>
      </p:pic>
      <p:sp>
        <p:nvSpPr>
          <p:cNvPr id="5" name="TextBox 4">
            <a:extLst>
              <a:ext uri="{FF2B5EF4-FFF2-40B4-BE49-F238E27FC236}">
                <a16:creationId xmlns:a16="http://schemas.microsoft.com/office/drawing/2014/main" id="{D147B410-B92A-8D26-6A13-E6AA1E3217E8}"/>
              </a:ext>
            </a:extLst>
          </p:cNvPr>
          <p:cNvSpPr txBox="1"/>
          <p:nvPr/>
        </p:nvSpPr>
        <p:spPr>
          <a:xfrm>
            <a:off x="10936224" y="6487832"/>
            <a:ext cx="1161288" cy="276999"/>
          </a:xfrm>
          <a:prstGeom prst="rect">
            <a:avLst/>
          </a:prstGeom>
          <a:noFill/>
        </p:spPr>
        <p:txBody>
          <a:bodyPr wrap="square" rtlCol="0">
            <a:spAutoFit/>
          </a:bodyPr>
          <a:lstStyle/>
          <a:p>
            <a:r>
              <a:rPr lang="en-US" sz="1200" b="1" dirty="0"/>
              <a:t>August 2023</a:t>
            </a:r>
          </a:p>
        </p:txBody>
      </p:sp>
    </p:spTree>
    <p:extLst>
      <p:ext uri="{BB962C8B-B14F-4D97-AF65-F5344CB8AC3E}">
        <p14:creationId xmlns:p14="http://schemas.microsoft.com/office/powerpoint/2010/main" val="70025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3" grpId="0" build="p"/>
      <p:bldP spid="9"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posing for the camera&#10;&#10;Description automatically generated">
            <a:extLst>
              <a:ext uri="{FF2B5EF4-FFF2-40B4-BE49-F238E27FC236}">
                <a16:creationId xmlns:a16="http://schemas.microsoft.com/office/drawing/2014/main" id="{AD634CA1-7008-FE42-B980-9D68F2C69551}"/>
              </a:ext>
            </a:extLst>
          </p:cNvPr>
          <p:cNvPicPr>
            <a:picLocks noChangeAspect="1"/>
          </p:cNvPicPr>
          <p:nvPr/>
        </p:nvPicPr>
        <p:blipFill rotWithShape="1">
          <a:blip r:embed="rId2">
            <a:extLst>
              <a:ext uri="{28A0092B-C50C-407E-A947-70E740481C1C}">
                <a14:useLocalDpi xmlns:a14="http://schemas.microsoft.com/office/drawing/2010/main" val="0"/>
              </a:ext>
            </a:extLst>
          </a:blip>
          <a:srcRect t="5385" b="10515"/>
          <a:stretch/>
        </p:blipFill>
        <p:spPr>
          <a:xfrm>
            <a:off x="-12119" y="-2"/>
            <a:ext cx="12204119" cy="6858002"/>
          </a:xfrm>
          <a:prstGeom prst="rect">
            <a:avLst/>
          </a:prstGeom>
        </p:spPr>
      </p:pic>
      <p:sp>
        <p:nvSpPr>
          <p:cNvPr id="9" name="Rectangle 8">
            <a:extLst>
              <a:ext uri="{FF2B5EF4-FFF2-40B4-BE49-F238E27FC236}">
                <a16:creationId xmlns:a16="http://schemas.microsoft.com/office/drawing/2014/main" id="{68C8BA4E-432B-594E-A35B-F4B9159BCEC5}"/>
              </a:ext>
            </a:extLst>
          </p:cNvPr>
          <p:cNvSpPr/>
          <p:nvPr/>
        </p:nvSpPr>
        <p:spPr>
          <a:xfrm>
            <a:off x="-12119" y="385762"/>
            <a:ext cx="12204118" cy="6472238"/>
          </a:xfrm>
          <a:prstGeom prst="rect">
            <a:avLst/>
          </a:prstGeom>
          <a:gradFill>
            <a:gsLst>
              <a:gs pos="1000">
                <a:schemeClr val="bg1">
                  <a:alpha val="0"/>
                </a:schemeClr>
              </a:gs>
              <a:gs pos="61000">
                <a:schemeClr val="tx1">
                  <a:alpha val="7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180A4EC-3A88-164E-B271-B736D60485B0}"/>
              </a:ext>
            </a:extLst>
          </p:cNvPr>
          <p:cNvPicPr>
            <a:picLocks noChangeAspect="1"/>
          </p:cNvPicPr>
          <p:nvPr/>
        </p:nvPicPr>
        <p:blipFill>
          <a:blip r:embed="rId3"/>
          <a:stretch>
            <a:fillRect/>
          </a:stretch>
        </p:blipFill>
        <p:spPr>
          <a:xfrm>
            <a:off x="10804236" y="203200"/>
            <a:ext cx="1099126" cy="418715"/>
          </a:xfrm>
          <a:prstGeom prst="rect">
            <a:avLst/>
          </a:prstGeom>
        </p:spPr>
      </p:pic>
      <p:sp>
        <p:nvSpPr>
          <p:cNvPr id="2" name="Title 1">
            <a:extLst>
              <a:ext uri="{FF2B5EF4-FFF2-40B4-BE49-F238E27FC236}">
                <a16:creationId xmlns:a16="http://schemas.microsoft.com/office/drawing/2014/main" id="{170C27FB-9E51-4550-B1BE-751BD18D33C5}"/>
              </a:ext>
            </a:extLst>
          </p:cNvPr>
          <p:cNvSpPr>
            <a:spLocks noGrp="1"/>
          </p:cNvSpPr>
          <p:nvPr>
            <p:ph type="title"/>
          </p:nvPr>
        </p:nvSpPr>
        <p:spPr>
          <a:xfrm>
            <a:off x="1532081" y="3491897"/>
            <a:ext cx="9115718" cy="728661"/>
          </a:xfrm>
        </p:spPr>
        <p:txBody>
          <a:bodyPr>
            <a:normAutofit/>
          </a:bodyPr>
          <a:lstStyle/>
          <a:p>
            <a:pPr algn="ctr"/>
            <a:r>
              <a:rPr lang="en-US" b="1" dirty="0">
                <a:solidFill>
                  <a:srgbClr val="FFE699"/>
                </a:solidFill>
                <a:latin typeface="Times New Roman" panose="02020603050405020304" pitchFamily="18" charset="0"/>
                <a:cs typeface="Times New Roman" panose="02020603050405020304" pitchFamily="18" charset="0"/>
              </a:rPr>
              <a:t>Professional Growth Opportunities</a:t>
            </a:r>
            <a:endParaRPr lang="en-US" dirty="0">
              <a:solidFill>
                <a:srgbClr val="FFE699"/>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6A6CF48-449F-47C6-9BA9-F6074F71E999}"/>
              </a:ext>
            </a:extLst>
          </p:cNvPr>
          <p:cNvSpPr>
            <a:spLocks noGrp="1"/>
          </p:cNvSpPr>
          <p:nvPr>
            <p:ph idx="1"/>
          </p:nvPr>
        </p:nvSpPr>
        <p:spPr>
          <a:xfrm>
            <a:off x="838199" y="4246748"/>
            <a:ext cx="10630989" cy="2366169"/>
          </a:xfrm>
        </p:spPr>
        <p:txBody>
          <a:bodyPr vert="horz" lIns="91440" tIns="45720" rIns="91440" bIns="45720" rtlCol="0" anchor="t">
            <a:noAutofit/>
          </a:bodyPr>
          <a:lstStyle/>
          <a:p>
            <a:pPr marL="0" indent="0">
              <a:lnSpc>
                <a:spcPct val="100000"/>
              </a:lnSpc>
              <a:buNone/>
            </a:pPr>
            <a:r>
              <a:rPr lang="en-US" sz="2400" dirty="0">
                <a:solidFill>
                  <a:schemeClr val="bg1"/>
                </a:solidFill>
              </a:rPr>
              <a:t>Improve your professional skills at the </a:t>
            </a:r>
            <a:r>
              <a:rPr lang="en-US" sz="2400" b="1" dirty="0">
                <a:solidFill>
                  <a:schemeClr val="bg1"/>
                </a:solidFill>
              </a:rPr>
              <a:t>Good Teaching Conference</a:t>
            </a:r>
            <a:r>
              <a:rPr lang="en-US" sz="2400" dirty="0">
                <a:solidFill>
                  <a:schemeClr val="bg1"/>
                </a:solidFill>
              </a:rPr>
              <a:t>, </a:t>
            </a:r>
            <a:r>
              <a:rPr lang="en-US" sz="2400" b="1" dirty="0">
                <a:solidFill>
                  <a:schemeClr val="bg1"/>
                </a:solidFill>
              </a:rPr>
              <a:t>New Educator Weekend</a:t>
            </a:r>
            <a:r>
              <a:rPr lang="en-US" sz="2400" dirty="0">
                <a:solidFill>
                  <a:schemeClr val="bg1"/>
                </a:solidFill>
              </a:rPr>
              <a:t>, or other conferences and trainings offered on the NEA/CTA calendar each year. Visit </a:t>
            </a:r>
            <a:r>
              <a:rPr lang="en-US" sz="2400" b="1" dirty="0">
                <a:solidFill>
                  <a:schemeClr val="bg1"/>
                </a:solidFill>
              </a:rPr>
              <a:t>CTA.org/events</a:t>
            </a:r>
            <a:r>
              <a:rPr lang="en-US" sz="2400" dirty="0">
                <a:solidFill>
                  <a:schemeClr val="bg1"/>
                </a:solidFill>
              </a:rPr>
              <a:t> for more information.</a:t>
            </a:r>
          </a:p>
          <a:p>
            <a:pPr marL="0" indent="0">
              <a:lnSpc>
                <a:spcPct val="100000"/>
              </a:lnSpc>
              <a:buNone/>
            </a:pPr>
            <a:r>
              <a:rPr lang="en-US" sz="2400" dirty="0">
                <a:solidFill>
                  <a:schemeClr val="bg1"/>
                </a:solidFill>
              </a:rPr>
              <a:t>CTA’s Instruction and Professional Development  department offer trainings in the areas of standards, assessment, curriculum and instruction, Special Ed., social emotional learning, English learners, teacher accountability and teacher evaluation.</a:t>
            </a:r>
            <a:endParaRPr lang="en-US" sz="2400" dirty="0">
              <a:solidFill>
                <a:schemeClr val="bg1"/>
              </a:solidFill>
              <a:cs typeface="Calibri"/>
            </a:endParaRPr>
          </a:p>
        </p:txBody>
      </p:sp>
    </p:spTree>
    <p:extLst>
      <p:ext uri="{BB962C8B-B14F-4D97-AF65-F5344CB8AC3E}">
        <p14:creationId xmlns:p14="http://schemas.microsoft.com/office/powerpoint/2010/main" val="617760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F9DB3EA-0D90-D641-BE9E-01191C892A85}"/>
              </a:ext>
            </a:extLst>
          </p:cNvPr>
          <p:cNvSpPr/>
          <p:nvPr/>
        </p:nvSpPr>
        <p:spPr>
          <a:xfrm>
            <a:off x="0" y="205519"/>
            <a:ext cx="11903362" cy="6652481"/>
          </a:xfrm>
          <a:prstGeom prst="rect">
            <a:avLst/>
          </a:prstGeom>
          <a:gradFill>
            <a:gsLst>
              <a:gs pos="1000">
                <a:srgbClr val="1743A6"/>
              </a:gs>
              <a:gs pos="100000">
                <a:srgbClr val="5BB04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C874D1C-390E-1A4C-99D0-A6278A225E3B}"/>
              </a:ext>
            </a:extLst>
          </p:cNvPr>
          <p:cNvSpPr/>
          <p:nvPr/>
        </p:nvSpPr>
        <p:spPr>
          <a:xfrm>
            <a:off x="288638" y="0"/>
            <a:ext cx="11903362" cy="6652481"/>
          </a:xfrm>
          <a:prstGeom prst="rect">
            <a:avLst/>
          </a:prstGeom>
          <a:solidFill>
            <a:srgbClr val="D9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9F7FD"/>
              </a:solidFill>
            </a:endParaRPr>
          </a:p>
        </p:txBody>
      </p:sp>
      <p:pic>
        <p:nvPicPr>
          <p:cNvPr id="9" name="Picture 8" descr="A picture containing person, indoor, person, table&#10;&#10;Description automatically generated">
            <a:extLst>
              <a:ext uri="{FF2B5EF4-FFF2-40B4-BE49-F238E27FC236}">
                <a16:creationId xmlns:a16="http://schemas.microsoft.com/office/drawing/2014/main" id="{105C8C06-DE90-614D-8D0A-C3971BEA1388}"/>
              </a:ext>
            </a:extLst>
          </p:cNvPr>
          <p:cNvPicPr>
            <a:picLocks noChangeAspect="1"/>
          </p:cNvPicPr>
          <p:nvPr/>
        </p:nvPicPr>
        <p:blipFill rotWithShape="1">
          <a:blip r:embed="rId2">
            <a:extLst>
              <a:ext uri="{28A0092B-C50C-407E-A947-70E740481C1C}">
                <a14:useLocalDpi xmlns:a14="http://schemas.microsoft.com/office/drawing/2010/main" val="0"/>
              </a:ext>
            </a:extLst>
          </a:blip>
          <a:srcRect l="44024" r="5977" b="4383"/>
          <a:stretch/>
        </p:blipFill>
        <p:spPr>
          <a:xfrm>
            <a:off x="6240318" y="0"/>
            <a:ext cx="5951681" cy="6652481"/>
          </a:xfrm>
          <a:prstGeom prst="rect">
            <a:avLst/>
          </a:prstGeom>
        </p:spPr>
      </p:pic>
      <p:sp>
        <p:nvSpPr>
          <p:cNvPr id="2" name="Title 1">
            <a:extLst>
              <a:ext uri="{FF2B5EF4-FFF2-40B4-BE49-F238E27FC236}">
                <a16:creationId xmlns:a16="http://schemas.microsoft.com/office/drawing/2014/main" id="{B3BC946A-204E-4D40-8A99-FC919A1C88BD}"/>
              </a:ext>
            </a:extLst>
          </p:cNvPr>
          <p:cNvSpPr>
            <a:spLocks noGrp="1"/>
          </p:cNvSpPr>
          <p:nvPr>
            <p:ph type="title"/>
          </p:nvPr>
        </p:nvSpPr>
        <p:spPr>
          <a:xfrm>
            <a:off x="1178504" y="544902"/>
            <a:ext cx="3328988" cy="1428749"/>
          </a:xfrm>
        </p:spPr>
        <p:txBody>
          <a:bodyPr/>
          <a:lstStyle/>
          <a:p>
            <a:r>
              <a:rPr lang="en-US" b="1" dirty="0">
                <a:solidFill>
                  <a:srgbClr val="1743A6"/>
                </a:solidFill>
                <a:latin typeface="Times New Roman" panose="02020603050405020304" pitchFamily="18" charset="0"/>
                <a:cs typeface="Times New Roman" panose="02020603050405020304" pitchFamily="18" charset="0"/>
              </a:rPr>
              <a:t>CTA Access to Savings</a:t>
            </a:r>
            <a:endParaRPr lang="en-US" dirty="0">
              <a:solidFill>
                <a:srgbClr val="1743A6"/>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17A0911-66AB-46AE-89E6-3940CF013344}"/>
              </a:ext>
            </a:extLst>
          </p:cNvPr>
          <p:cNvSpPr>
            <a:spLocks noGrp="1"/>
          </p:cNvSpPr>
          <p:nvPr>
            <p:ph idx="1"/>
          </p:nvPr>
        </p:nvSpPr>
        <p:spPr>
          <a:xfrm>
            <a:off x="1178504" y="2096484"/>
            <a:ext cx="4547870" cy="3882966"/>
          </a:xfrm>
        </p:spPr>
        <p:txBody>
          <a:bodyPr vert="horz" lIns="91440" tIns="45720" rIns="91440" bIns="45720" rtlCol="0" anchor="t">
            <a:noAutofit/>
          </a:bodyPr>
          <a:lstStyle/>
          <a:p>
            <a:pPr marL="0" indent="0">
              <a:buNone/>
            </a:pPr>
            <a:r>
              <a:rPr lang="en-US" sz="2400" dirty="0"/>
              <a:t>CTA Access to Savings is an </a:t>
            </a:r>
            <a:br>
              <a:rPr lang="en-US" sz="2400" dirty="0"/>
            </a:br>
            <a:r>
              <a:rPr lang="en-US" sz="2400" dirty="0"/>
              <a:t>exclusive benefit for CTA members! Featuring the nation’s largest private discount network. Find savings up to </a:t>
            </a:r>
            <a:r>
              <a:rPr lang="en-US" sz="2400" b="1" dirty="0"/>
              <a:t>50% </a:t>
            </a:r>
            <a:r>
              <a:rPr lang="en-US" sz="2400" dirty="0"/>
              <a:t>on travel </a:t>
            </a:r>
            <a:br>
              <a:rPr lang="en-US" sz="2400" dirty="0"/>
            </a:br>
            <a:r>
              <a:rPr lang="en-US" sz="2400" dirty="0"/>
              <a:t>and entertainment, along with everyday things like food, clothing, car care, even home and garden supplies. In fact, use the program regularly and you’ll save enough to offset the entire cost of your dues! </a:t>
            </a:r>
          </a:p>
        </p:txBody>
      </p:sp>
      <p:pic>
        <p:nvPicPr>
          <p:cNvPr id="11" name="Picture 10">
            <a:extLst>
              <a:ext uri="{FF2B5EF4-FFF2-40B4-BE49-F238E27FC236}">
                <a16:creationId xmlns:a16="http://schemas.microsoft.com/office/drawing/2014/main" id="{49B0C954-C996-3E48-BFE9-AC2B819C4335}"/>
              </a:ext>
            </a:extLst>
          </p:cNvPr>
          <p:cNvPicPr>
            <a:picLocks noChangeAspect="1"/>
          </p:cNvPicPr>
          <p:nvPr/>
        </p:nvPicPr>
        <p:blipFill>
          <a:blip r:embed="rId3"/>
          <a:stretch>
            <a:fillRect/>
          </a:stretch>
        </p:blipFill>
        <p:spPr>
          <a:xfrm>
            <a:off x="10804236" y="203200"/>
            <a:ext cx="1099126" cy="418715"/>
          </a:xfrm>
          <a:prstGeom prst="rect">
            <a:avLst/>
          </a:prstGeom>
        </p:spPr>
      </p:pic>
    </p:spTree>
    <p:extLst>
      <p:ext uri="{BB962C8B-B14F-4D97-AF65-F5344CB8AC3E}">
        <p14:creationId xmlns:p14="http://schemas.microsoft.com/office/powerpoint/2010/main" val="2011847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813FA05-4244-0D4D-9CA3-6FB202B4DD44}"/>
              </a:ext>
            </a:extLst>
          </p:cNvPr>
          <p:cNvSpPr/>
          <p:nvPr/>
        </p:nvSpPr>
        <p:spPr>
          <a:xfrm>
            <a:off x="-157163" y="0"/>
            <a:ext cx="12349163" cy="6858001"/>
          </a:xfrm>
          <a:prstGeom prst="rect">
            <a:avLst/>
          </a:prstGeom>
          <a:gradFill>
            <a:gsLst>
              <a:gs pos="1000">
                <a:srgbClr val="5BB044"/>
              </a:gs>
              <a:gs pos="100000">
                <a:srgbClr val="F57F46"/>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618D8A-895C-4191-B0EA-35A6BD91005F}"/>
              </a:ext>
            </a:extLst>
          </p:cNvPr>
          <p:cNvSpPr>
            <a:spLocks noGrp="1"/>
          </p:cNvSpPr>
          <p:nvPr>
            <p:ph type="title"/>
          </p:nvPr>
        </p:nvSpPr>
        <p:spPr>
          <a:xfrm>
            <a:off x="1243012" y="2286001"/>
            <a:ext cx="9367838" cy="1571625"/>
          </a:xfrm>
        </p:spPr>
        <p:txBody>
          <a:bodyPr>
            <a:normAutofit/>
          </a:bodyPr>
          <a:lstStyle/>
          <a:p>
            <a:r>
              <a:rPr lang="en-US" b="1" dirty="0">
                <a:solidFill>
                  <a:srgbClr val="FFE699"/>
                </a:solidFill>
                <a:latin typeface="Times New Roman"/>
                <a:cs typeface="Times New Roman"/>
              </a:rPr>
              <a:t>Insurance and Long-Term Savings</a:t>
            </a:r>
            <a:endParaRPr lang="en-US" dirty="0">
              <a:solidFill>
                <a:srgbClr val="FFE699"/>
              </a:solidFill>
              <a:latin typeface="Times New Roman"/>
              <a:cs typeface="Times New Roman"/>
            </a:endParaRPr>
          </a:p>
        </p:txBody>
      </p:sp>
      <p:sp>
        <p:nvSpPr>
          <p:cNvPr id="3" name="Content Placeholder 2">
            <a:extLst>
              <a:ext uri="{FF2B5EF4-FFF2-40B4-BE49-F238E27FC236}">
                <a16:creationId xmlns:a16="http://schemas.microsoft.com/office/drawing/2014/main" id="{6BFF876B-85E4-43E2-BDD0-39C5679ABD5E}"/>
              </a:ext>
            </a:extLst>
          </p:cNvPr>
          <p:cNvSpPr>
            <a:spLocks noGrp="1"/>
          </p:cNvSpPr>
          <p:nvPr>
            <p:ph idx="1"/>
          </p:nvPr>
        </p:nvSpPr>
        <p:spPr>
          <a:xfrm>
            <a:off x="1243012" y="3584810"/>
            <a:ext cx="9750743" cy="1756791"/>
          </a:xfrm>
        </p:spPr>
        <p:txBody>
          <a:bodyPr vert="horz" lIns="91440" tIns="45720" rIns="91440" bIns="45720" rtlCol="0" anchor="t">
            <a:noAutofit/>
          </a:bodyPr>
          <a:lstStyle/>
          <a:p>
            <a:pPr marL="0" indent="0">
              <a:buNone/>
            </a:pPr>
            <a:r>
              <a:rPr lang="en-US" sz="2400" dirty="0">
                <a:solidFill>
                  <a:schemeClr val="bg1"/>
                </a:solidFill>
              </a:rPr>
              <a:t>While your local chapter negotiates salary and healthcare, your membership is your gateway to savings on </a:t>
            </a:r>
            <a:r>
              <a:rPr lang="en-US" sz="2400" b="1" dirty="0">
                <a:solidFill>
                  <a:schemeClr val="bg1"/>
                </a:solidFill>
              </a:rPr>
              <a:t>discounted auto, home and insurance programs</a:t>
            </a:r>
            <a:r>
              <a:rPr lang="en-US" sz="2400" dirty="0">
                <a:solidFill>
                  <a:schemeClr val="bg1"/>
                </a:solidFill>
              </a:rPr>
              <a:t>. Loans for autos, personal and home loans are available. </a:t>
            </a:r>
            <a:r>
              <a:rPr lang="en-US" sz="2400" b="1" dirty="0">
                <a:solidFill>
                  <a:schemeClr val="bg1"/>
                </a:solidFill>
              </a:rPr>
              <a:t>Retirement planning </a:t>
            </a:r>
            <a:r>
              <a:rPr lang="en-US" sz="2400" dirty="0">
                <a:solidFill>
                  <a:schemeClr val="bg1"/>
                </a:solidFill>
              </a:rPr>
              <a:t>should begin as soon as possible. </a:t>
            </a:r>
            <a:r>
              <a:rPr lang="en-US" sz="2400" b="1" dirty="0">
                <a:solidFill>
                  <a:schemeClr val="bg1"/>
                </a:solidFill>
              </a:rPr>
              <a:t>Calculators and tools</a:t>
            </a:r>
            <a:r>
              <a:rPr lang="en-US" sz="2400" dirty="0">
                <a:solidFill>
                  <a:schemeClr val="bg1"/>
                </a:solidFill>
              </a:rPr>
              <a:t> can assist you whatever your age.</a:t>
            </a:r>
          </a:p>
        </p:txBody>
      </p:sp>
      <p:pic>
        <p:nvPicPr>
          <p:cNvPr id="7" name="Picture 6">
            <a:extLst>
              <a:ext uri="{FF2B5EF4-FFF2-40B4-BE49-F238E27FC236}">
                <a16:creationId xmlns:a16="http://schemas.microsoft.com/office/drawing/2014/main" id="{B63D7B4E-5B8A-8B42-87C9-B6D8D644D8CE}"/>
              </a:ext>
            </a:extLst>
          </p:cNvPr>
          <p:cNvPicPr>
            <a:picLocks noChangeAspect="1"/>
          </p:cNvPicPr>
          <p:nvPr/>
        </p:nvPicPr>
        <p:blipFill>
          <a:blip r:embed="rId2"/>
          <a:stretch>
            <a:fillRect/>
          </a:stretch>
        </p:blipFill>
        <p:spPr>
          <a:xfrm>
            <a:off x="10804236" y="203200"/>
            <a:ext cx="1099126" cy="418715"/>
          </a:xfrm>
          <a:prstGeom prst="rect">
            <a:avLst/>
          </a:prstGeom>
        </p:spPr>
      </p:pic>
    </p:spTree>
    <p:extLst>
      <p:ext uri="{BB962C8B-B14F-4D97-AF65-F5344CB8AC3E}">
        <p14:creationId xmlns:p14="http://schemas.microsoft.com/office/powerpoint/2010/main" val="1641158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B65202-A0DB-7948-BAC6-94C6EEE3D17D}"/>
              </a:ext>
            </a:extLst>
          </p:cNvPr>
          <p:cNvSpPr/>
          <p:nvPr/>
        </p:nvSpPr>
        <p:spPr>
          <a:xfrm>
            <a:off x="6096000" y="0"/>
            <a:ext cx="6096000" cy="6858001"/>
          </a:xfrm>
          <a:prstGeom prst="rect">
            <a:avLst/>
          </a:prstGeom>
          <a:gradFill>
            <a:gsLst>
              <a:gs pos="1000">
                <a:srgbClr val="F57F46"/>
              </a:gs>
              <a:gs pos="100000">
                <a:srgbClr val="9116AA"/>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2CFBF7-5FE9-4499-B198-40CFFBE097B3}"/>
              </a:ext>
            </a:extLst>
          </p:cNvPr>
          <p:cNvSpPr>
            <a:spLocks noGrp="1"/>
          </p:cNvSpPr>
          <p:nvPr>
            <p:ph type="title"/>
          </p:nvPr>
        </p:nvSpPr>
        <p:spPr>
          <a:xfrm>
            <a:off x="1023937" y="1142999"/>
            <a:ext cx="4038600" cy="4572000"/>
          </a:xfrm>
        </p:spPr>
        <p:txBody>
          <a:bodyPr>
            <a:noAutofit/>
          </a:bodyPr>
          <a:lstStyle/>
          <a:p>
            <a:r>
              <a:rPr lang="en-US" b="1" dirty="0">
                <a:solidFill>
                  <a:srgbClr val="1743A6"/>
                </a:solidFill>
                <a:latin typeface="Times New Roman" panose="02020603050405020304" pitchFamily="18" charset="0"/>
                <a:cs typeface="Times New Roman" panose="02020603050405020304" pitchFamily="18" charset="0"/>
              </a:rPr>
              <a:t>[Insert Local] worked to improve the conditions of teaching and learning locally</a:t>
            </a:r>
          </a:p>
        </p:txBody>
      </p:sp>
      <p:sp>
        <p:nvSpPr>
          <p:cNvPr id="3" name="Content Placeholder 2">
            <a:extLst>
              <a:ext uri="{FF2B5EF4-FFF2-40B4-BE49-F238E27FC236}">
                <a16:creationId xmlns:a16="http://schemas.microsoft.com/office/drawing/2014/main" id="{255717A2-1CFB-42FE-B7EE-ACCAA1AD79E3}"/>
              </a:ext>
            </a:extLst>
          </p:cNvPr>
          <p:cNvSpPr>
            <a:spLocks noGrp="1"/>
          </p:cNvSpPr>
          <p:nvPr>
            <p:ph idx="1"/>
          </p:nvPr>
        </p:nvSpPr>
        <p:spPr>
          <a:xfrm>
            <a:off x="7129462" y="2221706"/>
            <a:ext cx="4029075" cy="2414587"/>
          </a:xfrm>
        </p:spPr>
        <p:txBody>
          <a:bodyPr vert="horz" lIns="91440" tIns="45720" rIns="91440" bIns="45720" rtlCol="0" anchor="t">
            <a:normAutofit/>
          </a:bodyPr>
          <a:lstStyle/>
          <a:p>
            <a:pPr marL="0" indent="0">
              <a:buNone/>
            </a:pPr>
            <a:r>
              <a:rPr lang="en-US" sz="2400" dirty="0">
                <a:solidFill>
                  <a:schemeClr val="bg1"/>
                </a:solidFill>
              </a:rPr>
              <a:t>Insert bulleted local achievements here:</a:t>
            </a:r>
          </a:p>
          <a:p>
            <a:r>
              <a:rPr lang="en-US" sz="2400" dirty="0">
                <a:solidFill>
                  <a:schemeClr val="bg1"/>
                </a:solidFill>
              </a:rPr>
              <a:t>[Insert local success]</a:t>
            </a:r>
          </a:p>
          <a:p>
            <a:r>
              <a:rPr lang="en-US" sz="2400" dirty="0">
                <a:solidFill>
                  <a:schemeClr val="bg1"/>
                </a:solidFill>
              </a:rPr>
              <a:t>[Insert local success]</a:t>
            </a:r>
          </a:p>
        </p:txBody>
      </p:sp>
      <p:pic>
        <p:nvPicPr>
          <p:cNvPr id="7" name="Picture 6">
            <a:extLst>
              <a:ext uri="{FF2B5EF4-FFF2-40B4-BE49-F238E27FC236}">
                <a16:creationId xmlns:a16="http://schemas.microsoft.com/office/drawing/2014/main" id="{E6DCF41E-45A0-5743-B87E-D281302810F9}"/>
              </a:ext>
            </a:extLst>
          </p:cNvPr>
          <p:cNvPicPr>
            <a:picLocks noChangeAspect="1"/>
          </p:cNvPicPr>
          <p:nvPr/>
        </p:nvPicPr>
        <p:blipFill>
          <a:blip r:embed="rId2"/>
          <a:stretch>
            <a:fillRect/>
          </a:stretch>
        </p:blipFill>
        <p:spPr>
          <a:xfrm>
            <a:off x="10804236" y="203200"/>
            <a:ext cx="1099126" cy="418715"/>
          </a:xfrm>
          <a:prstGeom prst="rect">
            <a:avLst/>
          </a:prstGeom>
        </p:spPr>
      </p:pic>
    </p:spTree>
    <p:extLst>
      <p:ext uri="{BB962C8B-B14F-4D97-AF65-F5344CB8AC3E}">
        <p14:creationId xmlns:p14="http://schemas.microsoft.com/office/powerpoint/2010/main" val="1966241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5153D3-24A2-4996-9370-6CB97AD6E4CD}"/>
              </a:ext>
            </a:extLst>
          </p:cNvPr>
          <p:cNvSpPr/>
          <p:nvPr/>
        </p:nvSpPr>
        <p:spPr>
          <a:xfrm>
            <a:off x="0" y="205519"/>
            <a:ext cx="11903362" cy="6652481"/>
          </a:xfrm>
          <a:prstGeom prst="rect">
            <a:avLst/>
          </a:prstGeom>
          <a:gradFill>
            <a:gsLst>
              <a:gs pos="1000">
                <a:srgbClr val="D82C25"/>
              </a:gs>
              <a:gs pos="100000">
                <a:srgbClr val="9116AA"/>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D485167-FD8B-4744-BE5B-367A478DA317}"/>
              </a:ext>
            </a:extLst>
          </p:cNvPr>
          <p:cNvSpPr/>
          <p:nvPr/>
        </p:nvSpPr>
        <p:spPr>
          <a:xfrm>
            <a:off x="288638" y="0"/>
            <a:ext cx="11903362" cy="6652481"/>
          </a:xfrm>
          <a:prstGeom prst="rect">
            <a:avLst/>
          </a:prstGeom>
          <a:solidFill>
            <a:srgbClr val="D9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9F7FD"/>
              </a:solidFill>
              <a:highlight>
                <a:srgbClr val="FFE699"/>
              </a:highlight>
            </a:endParaRPr>
          </a:p>
        </p:txBody>
      </p:sp>
      <p:pic>
        <p:nvPicPr>
          <p:cNvPr id="4" name="Picture 3">
            <a:extLst>
              <a:ext uri="{FF2B5EF4-FFF2-40B4-BE49-F238E27FC236}">
                <a16:creationId xmlns:a16="http://schemas.microsoft.com/office/drawing/2014/main" id="{36A94512-E8F4-4548-AA60-7BF10972B47A}"/>
              </a:ext>
            </a:extLst>
          </p:cNvPr>
          <p:cNvPicPr>
            <a:picLocks noChangeAspect="1"/>
          </p:cNvPicPr>
          <p:nvPr/>
        </p:nvPicPr>
        <p:blipFill>
          <a:blip r:embed="rId2"/>
          <a:stretch>
            <a:fillRect/>
          </a:stretch>
        </p:blipFill>
        <p:spPr>
          <a:xfrm>
            <a:off x="10804236" y="205519"/>
            <a:ext cx="1099126" cy="418715"/>
          </a:xfrm>
          <a:prstGeom prst="rect">
            <a:avLst/>
          </a:prstGeom>
        </p:spPr>
      </p:pic>
      <p:sp>
        <p:nvSpPr>
          <p:cNvPr id="12" name="Content Placeholder 2">
            <a:extLst>
              <a:ext uri="{FF2B5EF4-FFF2-40B4-BE49-F238E27FC236}">
                <a16:creationId xmlns:a16="http://schemas.microsoft.com/office/drawing/2014/main" id="{2E63E52F-DAEC-49BF-95CC-B176CBF3B7EA}"/>
              </a:ext>
            </a:extLst>
          </p:cNvPr>
          <p:cNvSpPr txBox="1">
            <a:spLocks/>
          </p:cNvSpPr>
          <p:nvPr/>
        </p:nvSpPr>
        <p:spPr>
          <a:xfrm>
            <a:off x="982518" y="1590677"/>
            <a:ext cx="10515601" cy="82254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2400" b="1" dirty="0">
                <a:latin typeface="Sailec" pitchFamily="2" charset="77"/>
              </a:rPr>
              <a:t>CTA and NEA Resources:</a:t>
            </a:r>
            <a:endParaRPr lang="en-US" sz="2400" dirty="0">
              <a:latin typeface="Sailec" pitchFamily="2" charset="77"/>
            </a:endParaRPr>
          </a:p>
          <a:p>
            <a:pPr fontAlgn="base"/>
            <a:r>
              <a:rPr lang="en-US" sz="2400" u="sng" dirty="0">
                <a:latin typeface="Sailec" pitchFamily="2" charset="77"/>
                <a:hlinkClick r:id="rId3"/>
              </a:rPr>
              <a:t>cta.org </a:t>
            </a:r>
            <a:r>
              <a:rPr lang="en-US" sz="2400" dirty="0">
                <a:latin typeface="Sailec" pitchFamily="2" charset="77"/>
              </a:rPr>
              <a:t>   </a:t>
            </a:r>
          </a:p>
          <a:p>
            <a:pPr fontAlgn="base"/>
            <a:r>
              <a:rPr lang="en-US" sz="2400" u="sng" dirty="0">
                <a:latin typeface="Sailec" pitchFamily="2" charset="77"/>
                <a:hlinkClick r:id="rId4"/>
              </a:rPr>
              <a:t>ctamemberbenefits.org</a:t>
            </a:r>
            <a:r>
              <a:rPr lang="en-US" sz="2400" dirty="0">
                <a:latin typeface="Sailec" pitchFamily="2" charset="77"/>
              </a:rPr>
              <a:t>    </a:t>
            </a:r>
          </a:p>
          <a:p>
            <a:pPr fontAlgn="base"/>
            <a:r>
              <a:rPr lang="en-US" sz="2400" u="sng" dirty="0">
                <a:latin typeface="Sailec" pitchFamily="2" charset="77"/>
                <a:hlinkClick r:id="rId5"/>
              </a:rPr>
              <a:t>nea.org</a:t>
            </a:r>
            <a:r>
              <a:rPr lang="en-US" sz="2400" dirty="0">
                <a:latin typeface="Sailec" pitchFamily="2" charset="77"/>
              </a:rPr>
              <a:t>    </a:t>
            </a:r>
          </a:p>
          <a:p>
            <a:pPr fontAlgn="base"/>
            <a:r>
              <a:rPr lang="en-US" sz="2400" u="sng" dirty="0">
                <a:latin typeface="Sailec" pitchFamily="2" charset="77"/>
                <a:hlinkClick r:id="rId6"/>
              </a:rPr>
              <a:t>neamb.com</a:t>
            </a:r>
            <a:endParaRPr lang="en-US" sz="2400" u="sng" dirty="0">
              <a:latin typeface="Sailec" pitchFamily="2" charset="77"/>
            </a:endParaRPr>
          </a:p>
          <a:p>
            <a:pPr fontAlgn="base"/>
            <a:endParaRPr lang="en-US" sz="2400" u="sng" dirty="0">
              <a:latin typeface="Sailec" pitchFamily="2" charset="77"/>
            </a:endParaRPr>
          </a:p>
          <a:p>
            <a:pPr marL="0" indent="0" fontAlgn="base">
              <a:buNone/>
            </a:pPr>
            <a:r>
              <a:rPr lang="en-US" sz="2400" b="1" dirty="0">
                <a:latin typeface="Sailec"/>
              </a:rPr>
              <a:t>Connect with CTA &amp; Fellow Members:</a:t>
            </a:r>
            <a:endParaRPr lang="en-US" sz="2400" dirty="0">
              <a:latin typeface="Sailec"/>
            </a:endParaRPr>
          </a:p>
          <a:p>
            <a:pPr marL="0" indent="0" fontAlgn="base">
              <a:buNone/>
            </a:pPr>
            <a:r>
              <a:rPr lang="en-US" sz="2400" dirty="0">
                <a:latin typeface="Sailec" pitchFamily="2" charset="77"/>
              </a:rPr>
              <a:t>  </a:t>
            </a:r>
          </a:p>
        </p:txBody>
      </p:sp>
      <p:sp>
        <p:nvSpPr>
          <p:cNvPr id="10" name="Content Placeholder 2">
            <a:extLst>
              <a:ext uri="{FF2B5EF4-FFF2-40B4-BE49-F238E27FC236}">
                <a16:creationId xmlns:a16="http://schemas.microsoft.com/office/drawing/2014/main" id="{0A9C8AA2-18B0-E745-AFE8-D18AB44C40C9}"/>
              </a:ext>
            </a:extLst>
          </p:cNvPr>
          <p:cNvSpPr txBox="1">
            <a:spLocks/>
          </p:cNvSpPr>
          <p:nvPr/>
        </p:nvSpPr>
        <p:spPr>
          <a:xfrm>
            <a:off x="992010" y="529176"/>
            <a:ext cx="10207980" cy="13268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400" b="1" dirty="0">
                <a:solidFill>
                  <a:srgbClr val="1743A6"/>
                </a:solidFill>
                <a:latin typeface="Times New Roman" panose="02020603050405020304" pitchFamily="18" charset="0"/>
                <a:cs typeface="Times New Roman" panose="02020603050405020304" pitchFamily="18" charset="0"/>
              </a:rPr>
              <a:t>Join Us!</a:t>
            </a:r>
            <a:endParaRPr lang="en-US" sz="4400" dirty="0">
              <a:solidFill>
                <a:srgbClr val="1743A6"/>
              </a:solidFill>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5A8197D6-6BF3-1A99-E520-53B634C2FBC5}"/>
              </a:ext>
            </a:extLst>
          </p:cNvPr>
          <p:cNvGrpSpPr/>
          <p:nvPr/>
        </p:nvGrpSpPr>
        <p:grpSpPr>
          <a:xfrm>
            <a:off x="6133595" y="1590677"/>
            <a:ext cx="5418081" cy="4350369"/>
            <a:chOff x="6224357" y="2061585"/>
            <a:chExt cx="5418081" cy="4350369"/>
          </a:xfrm>
        </p:grpSpPr>
        <p:pic>
          <p:nvPicPr>
            <p:cNvPr id="8" name="Picture 7" descr="A computer monitor with a purple and blue screen&#10;&#10;Description automatically generated">
              <a:extLst>
                <a:ext uri="{FF2B5EF4-FFF2-40B4-BE49-F238E27FC236}">
                  <a16:creationId xmlns:a16="http://schemas.microsoft.com/office/drawing/2014/main" id="{A0E5511B-CE7D-F7B7-9C47-00D45FD11E5A}"/>
                </a:ext>
              </a:extLst>
            </p:cNvPr>
            <p:cNvPicPr>
              <a:picLocks noChangeAspect="1"/>
            </p:cNvPicPr>
            <p:nvPr/>
          </p:nvPicPr>
          <p:blipFill rotWithShape="1">
            <a:blip r:embed="rId7">
              <a:extLst>
                <a:ext uri="{28A0092B-C50C-407E-A947-70E740481C1C}">
                  <a14:useLocalDpi xmlns:a14="http://schemas.microsoft.com/office/drawing/2010/main" val="0"/>
                </a:ext>
              </a:extLst>
            </a:blip>
            <a:srcRect l="14032" t="2935" r="53756" b="56061"/>
            <a:stretch/>
          </p:blipFill>
          <p:spPr>
            <a:xfrm>
              <a:off x="6224357" y="2061585"/>
              <a:ext cx="5418081" cy="4350369"/>
            </a:xfrm>
            <a:prstGeom prst="rect">
              <a:avLst/>
            </a:prstGeom>
          </p:spPr>
        </p:pic>
        <p:pic>
          <p:nvPicPr>
            <p:cNvPr id="16" name="Picture 15" descr="A screenshot of a website&#10;&#10;Description automatically generated">
              <a:extLst>
                <a:ext uri="{FF2B5EF4-FFF2-40B4-BE49-F238E27FC236}">
                  <a16:creationId xmlns:a16="http://schemas.microsoft.com/office/drawing/2014/main" id="{9E740827-873B-BD34-0D66-D97D2D74BC65}"/>
                </a:ext>
              </a:extLst>
            </p:cNvPr>
            <p:cNvPicPr>
              <a:picLocks noChangeAspect="1"/>
            </p:cNvPicPr>
            <p:nvPr/>
          </p:nvPicPr>
          <p:blipFill rotWithShape="1">
            <a:blip r:embed="rId8">
              <a:extLst>
                <a:ext uri="{28A0092B-C50C-407E-A947-70E740481C1C}">
                  <a14:useLocalDpi xmlns:a14="http://schemas.microsoft.com/office/drawing/2010/main" val="0"/>
                </a:ext>
              </a:extLst>
            </a:blip>
            <a:srcRect b="23019"/>
            <a:stretch/>
          </p:blipFill>
          <p:spPr>
            <a:xfrm>
              <a:off x="7019635" y="2522582"/>
              <a:ext cx="3840519" cy="2278018"/>
            </a:xfrm>
            <a:prstGeom prst="rect">
              <a:avLst/>
            </a:prstGeom>
          </p:spPr>
        </p:pic>
      </p:grpSp>
      <p:pic>
        <p:nvPicPr>
          <p:cNvPr id="1026" name="Picture 2" descr="Free Social Media Icons Vector - FREE Vector Design - Cdr, Ai, EPS, PNG, SVG">
            <a:extLst>
              <a:ext uri="{FF2B5EF4-FFF2-40B4-BE49-F238E27FC236}">
                <a16:creationId xmlns:a16="http://schemas.microsoft.com/office/drawing/2014/main" id="{2BF5C7B6-9DC9-5450-FB2B-95BD5B8D250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008" t="10969" r="2545" b="52058"/>
          <a:stretch/>
        </p:blipFill>
        <p:spPr bwMode="auto">
          <a:xfrm>
            <a:off x="1036764" y="4861470"/>
            <a:ext cx="4745145" cy="811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116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CB948B-0721-8745-90D2-3C623A625D95}"/>
              </a:ext>
            </a:extLst>
          </p:cNvPr>
          <p:cNvPicPr>
            <a:picLocks noChangeAspect="1"/>
          </p:cNvPicPr>
          <p:nvPr/>
        </p:nvPicPr>
        <p:blipFill rotWithShape="1">
          <a:blip r:embed="rId2"/>
          <a:srcRect l="5002" r="12499"/>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95FE8DA-CA7D-8446-8D35-6E3D7A62CF2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483725" y="6162738"/>
            <a:ext cx="2383790" cy="473075"/>
          </a:xfrm>
          <a:prstGeom prst="rect">
            <a:avLst/>
          </a:prstGeom>
        </p:spPr>
      </p:pic>
      <p:pic>
        <p:nvPicPr>
          <p:cNvPr id="6" name="Picture 5">
            <a:extLst>
              <a:ext uri="{FF2B5EF4-FFF2-40B4-BE49-F238E27FC236}">
                <a16:creationId xmlns:a16="http://schemas.microsoft.com/office/drawing/2014/main" id="{38B5D198-5CDD-8947-8C1B-A246BE021E3E}"/>
              </a:ext>
            </a:extLst>
          </p:cNvPr>
          <p:cNvPicPr/>
          <p:nvPr/>
        </p:nvPicPr>
        <p:blipFill>
          <a:blip r:embed="rId4"/>
          <a:stretch>
            <a:fillRect/>
          </a:stretch>
        </p:blipFill>
        <p:spPr>
          <a:xfrm>
            <a:off x="324485" y="6157595"/>
            <a:ext cx="412750" cy="412750"/>
          </a:xfrm>
          <a:prstGeom prst="rect">
            <a:avLst/>
          </a:prstGeom>
        </p:spPr>
      </p:pic>
      <p:pic>
        <p:nvPicPr>
          <p:cNvPr id="7" name="Picture 6">
            <a:extLst>
              <a:ext uri="{FF2B5EF4-FFF2-40B4-BE49-F238E27FC236}">
                <a16:creationId xmlns:a16="http://schemas.microsoft.com/office/drawing/2014/main" id="{6381850F-CDBF-B84E-90EA-BF7148DCFE37}"/>
              </a:ext>
            </a:extLst>
          </p:cNvPr>
          <p:cNvPicPr/>
          <p:nvPr/>
        </p:nvPicPr>
        <p:blipFill>
          <a:blip r:embed="rId5"/>
          <a:stretch>
            <a:fillRect/>
          </a:stretch>
        </p:blipFill>
        <p:spPr>
          <a:xfrm>
            <a:off x="860425" y="6168390"/>
            <a:ext cx="392430" cy="392430"/>
          </a:xfrm>
          <a:prstGeom prst="rect">
            <a:avLst/>
          </a:prstGeom>
        </p:spPr>
      </p:pic>
      <p:pic>
        <p:nvPicPr>
          <p:cNvPr id="9" name="Picture 8" descr="A picture containing clock, drawing&#10;&#10;Description automatically generated">
            <a:extLst>
              <a:ext uri="{FF2B5EF4-FFF2-40B4-BE49-F238E27FC236}">
                <a16:creationId xmlns:a16="http://schemas.microsoft.com/office/drawing/2014/main" id="{3D2EF955-2A18-434F-9C07-F4AB3A6211BF}"/>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358265" y="6043930"/>
            <a:ext cx="637540" cy="63754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D796764B-A235-1D41-B86B-E4E9390BE3B0}"/>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1997710" y="6136640"/>
            <a:ext cx="414655" cy="414655"/>
          </a:xfrm>
          <a:prstGeom prst="rect">
            <a:avLst/>
          </a:prstGeom>
        </p:spPr>
      </p:pic>
    </p:spTree>
    <p:extLst>
      <p:ext uri="{BB962C8B-B14F-4D97-AF65-F5344CB8AC3E}">
        <p14:creationId xmlns:p14="http://schemas.microsoft.com/office/powerpoint/2010/main" val="1655884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D0BF68C-F47E-C44A-B4EB-D4643851C1D5}"/>
              </a:ext>
            </a:extLst>
          </p:cNvPr>
          <p:cNvSpPr/>
          <p:nvPr/>
        </p:nvSpPr>
        <p:spPr>
          <a:xfrm>
            <a:off x="0" y="205519"/>
            <a:ext cx="11903362" cy="6652481"/>
          </a:xfrm>
          <a:prstGeom prst="rect">
            <a:avLst/>
          </a:prstGeom>
          <a:gradFill>
            <a:gsLst>
              <a:gs pos="1000">
                <a:srgbClr val="FFD862"/>
              </a:gs>
              <a:gs pos="100000">
                <a:srgbClr val="D82C2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9EF3500-E4A3-2B4E-B538-0891F5341686}"/>
              </a:ext>
            </a:extLst>
          </p:cNvPr>
          <p:cNvSpPr/>
          <p:nvPr/>
        </p:nvSpPr>
        <p:spPr>
          <a:xfrm>
            <a:off x="288638" y="0"/>
            <a:ext cx="11903362" cy="6652481"/>
          </a:xfrm>
          <a:prstGeom prst="rect">
            <a:avLst/>
          </a:prstGeom>
          <a:solidFill>
            <a:srgbClr val="D9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9F7FD"/>
              </a:solidFill>
            </a:endParaRPr>
          </a:p>
        </p:txBody>
      </p:sp>
      <p:sp>
        <p:nvSpPr>
          <p:cNvPr id="2" name="Title 1">
            <a:extLst>
              <a:ext uri="{FF2B5EF4-FFF2-40B4-BE49-F238E27FC236}">
                <a16:creationId xmlns:a16="http://schemas.microsoft.com/office/drawing/2014/main" id="{B899D67F-D84C-40DC-975D-1B52291370B2}"/>
              </a:ext>
            </a:extLst>
          </p:cNvPr>
          <p:cNvSpPr>
            <a:spLocks noGrp="1"/>
          </p:cNvSpPr>
          <p:nvPr>
            <p:ph type="title"/>
          </p:nvPr>
        </p:nvSpPr>
        <p:spPr>
          <a:xfrm>
            <a:off x="1116422" y="1110072"/>
            <a:ext cx="8241892" cy="1325563"/>
          </a:xfrm>
        </p:spPr>
        <p:txBody>
          <a:bodyPr/>
          <a:lstStyle/>
          <a:p>
            <a:r>
              <a:rPr lang="en-US" b="1" dirty="0">
                <a:solidFill>
                  <a:srgbClr val="1743A6"/>
                </a:solidFill>
                <a:latin typeface="Times New Roman"/>
                <a:cs typeface="Times New Roman"/>
              </a:rPr>
              <a:t>part of a legacy of California educators working together…</a:t>
            </a:r>
          </a:p>
        </p:txBody>
      </p:sp>
      <p:sp>
        <p:nvSpPr>
          <p:cNvPr id="3" name="Content Placeholder 2">
            <a:extLst>
              <a:ext uri="{FF2B5EF4-FFF2-40B4-BE49-F238E27FC236}">
                <a16:creationId xmlns:a16="http://schemas.microsoft.com/office/drawing/2014/main" id="{208E5A48-3CD3-4C7E-8301-EC345CCA3161}"/>
              </a:ext>
            </a:extLst>
          </p:cNvPr>
          <p:cNvSpPr>
            <a:spLocks noGrp="1"/>
          </p:cNvSpPr>
          <p:nvPr>
            <p:ph idx="1"/>
          </p:nvPr>
        </p:nvSpPr>
        <p:spPr>
          <a:xfrm>
            <a:off x="1110861" y="2514362"/>
            <a:ext cx="10036290" cy="978195"/>
          </a:xfrm>
        </p:spPr>
        <p:txBody>
          <a:bodyPr>
            <a:noAutofit/>
          </a:bodyPr>
          <a:lstStyle/>
          <a:p>
            <a:pPr marL="0" indent="0">
              <a:lnSpc>
                <a:spcPct val="100000"/>
              </a:lnSpc>
              <a:buNone/>
            </a:pPr>
            <a:r>
              <a:rPr lang="en-US" sz="2400" dirty="0"/>
              <a:t>For 160 years CTA members have advocated for educators and students to ensure every person has access to a free quality public education in California. Our successes include:</a:t>
            </a:r>
            <a:endParaRPr lang="en-US" sz="2400" b="1" dirty="0"/>
          </a:p>
        </p:txBody>
      </p:sp>
      <p:sp>
        <p:nvSpPr>
          <p:cNvPr id="4" name="TextBox 3">
            <a:extLst>
              <a:ext uri="{FF2B5EF4-FFF2-40B4-BE49-F238E27FC236}">
                <a16:creationId xmlns:a16="http://schemas.microsoft.com/office/drawing/2014/main" id="{CFD9C18D-DD29-4D46-8AA8-4C7F978BD207}"/>
              </a:ext>
            </a:extLst>
          </p:cNvPr>
          <p:cNvSpPr txBox="1"/>
          <p:nvPr/>
        </p:nvSpPr>
        <p:spPr>
          <a:xfrm>
            <a:off x="1110860" y="624234"/>
            <a:ext cx="5938528" cy="461665"/>
          </a:xfrm>
          <a:prstGeom prst="rect">
            <a:avLst/>
          </a:prstGeom>
          <a:noFill/>
        </p:spPr>
        <p:txBody>
          <a:bodyPr wrap="square" rtlCol="0">
            <a:spAutoFit/>
          </a:bodyPr>
          <a:lstStyle/>
          <a:p>
            <a:r>
              <a:rPr lang="en-US" sz="2400" b="1" spc="500" dirty="0"/>
              <a:t>YOUR MEMBERSHIP IS</a:t>
            </a:r>
            <a:endParaRPr lang="en-US" sz="2400" spc="500" dirty="0"/>
          </a:p>
        </p:txBody>
      </p:sp>
      <p:sp>
        <p:nvSpPr>
          <p:cNvPr id="5" name="TextBox 4">
            <a:extLst>
              <a:ext uri="{FF2B5EF4-FFF2-40B4-BE49-F238E27FC236}">
                <a16:creationId xmlns:a16="http://schemas.microsoft.com/office/drawing/2014/main" id="{04D11405-DECA-094E-BAAB-E7C25616C640}"/>
              </a:ext>
            </a:extLst>
          </p:cNvPr>
          <p:cNvSpPr txBox="1"/>
          <p:nvPr/>
        </p:nvSpPr>
        <p:spPr>
          <a:xfrm>
            <a:off x="1265284" y="5422378"/>
            <a:ext cx="1801585" cy="923330"/>
          </a:xfrm>
          <a:prstGeom prst="rect">
            <a:avLst/>
          </a:prstGeom>
          <a:noFill/>
        </p:spPr>
        <p:txBody>
          <a:bodyPr wrap="square" rtlCol="0">
            <a:spAutoFit/>
          </a:bodyPr>
          <a:lstStyle/>
          <a:p>
            <a:r>
              <a:rPr lang="en-US" b="1" dirty="0"/>
              <a:t>Access</a:t>
            </a:r>
            <a:r>
              <a:rPr lang="en-US" dirty="0"/>
              <a:t> to public schools for all students</a:t>
            </a:r>
          </a:p>
        </p:txBody>
      </p:sp>
      <p:sp>
        <p:nvSpPr>
          <p:cNvPr id="6" name="TextBox 5">
            <a:extLst>
              <a:ext uri="{FF2B5EF4-FFF2-40B4-BE49-F238E27FC236}">
                <a16:creationId xmlns:a16="http://schemas.microsoft.com/office/drawing/2014/main" id="{E77755C0-F19E-CA43-B18E-37814A2EBF74}"/>
              </a:ext>
            </a:extLst>
          </p:cNvPr>
          <p:cNvSpPr txBox="1"/>
          <p:nvPr/>
        </p:nvSpPr>
        <p:spPr>
          <a:xfrm>
            <a:off x="4112407" y="5422378"/>
            <a:ext cx="1764685" cy="646331"/>
          </a:xfrm>
          <a:prstGeom prst="rect">
            <a:avLst/>
          </a:prstGeom>
          <a:noFill/>
        </p:spPr>
        <p:txBody>
          <a:bodyPr wrap="square" rtlCol="0">
            <a:spAutoFit/>
          </a:bodyPr>
          <a:lstStyle/>
          <a:p>
            <a:r>
              <a:rPr lang="en-US" b="1"/>
              <a:t>Retirement</a:t>
            </a:r>
            <a:r>
              <a:rPr lang="en-US"/>
              <a:t> with dignity</a:t>
            </a:r>
            <a:endParaRPr lang="en-US" b="1"/>
          </a:p>
        </p:txBody>
      </p:sp>
      <p:sp>
        <p:nvSpPr>
          <p:cNvPr id="7" name="TextBox 6">
            <a:extLst>
              <a:ext uri="{FF2B5EF4-FFF2-40B4-BE49-F238E27FC236}">
                <a16:creationId xmlns:a16="http://schemas.microsoft.com/office/drawing/2014/main" id="{00A57F88-65E0-754A-B420-4420B416DD15}"/>
              </a:ext>
            </a:extLst>
          </p:cNvPr>
          <p:cNvSpPr txBox="1"/>
          <p:nvPr/>
        </p:nvSpPr>
        <p:spPr>
          <a:xfrm>
            <a:off x="6778349" y="5422378"/>
            <a:ext cx="2052084" cy="646331"/>
          </a:xfrm>
          <a:prstGeom prst="rect">
            <a:avLst/>
          </a:prstGeom>
          <a:noFill/>
        </p:spPr>
        <p:txBody>
          <a:bodyPr wrap="square" rtlCol="0">
            <a:spAutoFit/>
          </a:bodyPr>
          <a:lstStyle/>
          <a:p>
            <a:r>
              <a:rPr lang="en-US" b="1"/>
              <a:t>Ending child labor</a:t>
            </a:r>
            <a:r>
              <a:rPr lang="en-US"/>
              <a:t> in California</a:t>
            </a:r>
            <a:endParaRPr lang="en-US" b="1"/>
          </a:p>
        </p:txBody>
      </p:sp>
      <p:sp>
        <p:nvSpPr>
          <p:cNvPr id="8" name="TextBox 7">
            <a:extLst>
              <a:ext uri="{FF2B5EF4-FFF2-40B4-BE49-F238E27FC236}">
                <a16:creationId xmlns:a16="http://schemas.microsoft.com/office/drawing/2014/main" id="{1240023E-59EA-1948-A6FE-2B4A30C9B1E5}"/>
              </a:ext>
            </a:extLst>
          </p:cNvPr>
          <p:cNvSpPr txBox="1"/>
          <p:nvPr/>
        </p:nvSpPr>
        <p:spPr>
          <a:xfrm>
            <a:off x="9466319" y="5422378"/>
            <a:ext cx="1612027" cy="923330"/>
          </a:xfrm>
          <a:prstGeom prst="rect">
            <a:avLst/>
          </a:prstGeom>
          <a:noFill/>
        </p:spPr>
        <p:txBody>
          <a:bodyPr wrap="square" rtlCol="0">
            <a:spAutoFit/>
          </a:bodyPr>
          <a:lstStyle/>
          <a:p>
            <a:r>
              <a:rPr lang="en-US" b="1"/>
              <a:t>Preventing pregnancy firings</a:t>
            </a:r>
          </a:p>
        </p:txBody>
      </p:sp>
      <p:sp>
        <p:nvSpPr>
          <p:cNvPr id="11" name="TextBox 10">
            <a:extLst>
              <a:ext uri="{FF2B5EF4-FFF2-40B4-BE49-F238E27FC236}">
                <a16:creationId xmlns:a16="http://schemas.microsoft.com/office/drawing/2014/main" id="{6BEF6495-53BA-424F-BBB3-1BEE1A91D194}"/>
              </a:ext>
            </a:extLst>
          </p:cNvPr>
          <p:cNvSpPr txBox="1"/>
          <p:nvPr/>
        </p:nvSpPr>
        <p:spPr>
          <a:xfrm>
            <a:off x="1265284" y="4745735"/>
            <a:ext cx="1617921" cy="769441"/>
          </a:xfrm>
          <a:prstGeom prst="rect">
            <a:avLst/>
          </a:prstGeom>
          <a:noFill/>
        </p:spPr>
        <p:txBody>
          <a:bodyPr wrap="square" rtlCol="0">
            <a:spAutoFit/>
          </a:bodyPr>
          <a:lstStyle/>
          <a:p>
            <a:r>
              <a:rPr lang="en-US" sz="4400" b="1" dirty="0">
                <a:solidFill>
                  <a:srgbClr val="1743A6"/>
                </a:solidFill>
                <a:latin typeface="Times New Roman" panose="02020603050405020304" pitchFamily="18" charset="0"/>
                <a:cs typeface="Times New Roman" panose="02020603050405020304" pitchFamily="18" charset="0"/>
              </a:rPr>
              <a:t>1867</a:t>
            </a:r>
            <a:endParaRPr lang="en-US" sz="4400" dirty="0">
              <a:solidFill>
                <a:srgbClr val="1743A6"/>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D4026192-944E-3C41-B569-57B76640038E}"/>
              </a:ext>
            </a:extLst>
          </p:cNvPr>
          <p:cNvSpPr txBox="1"/>
          <p:nvPr/>
        </p:nvSpPr>
        <p:spPr>
          <a:xfrm>
            <a:off x="4094044" y="4745735"/>
            <a:ext cx="1617921" cy="769441"/>
          </a:xfrm>
          <a:prstGeom prst="rect">
            <a:avLst/>
          </a:prstGeom>
          <a:noFill/>
        </p:spPr>
        <p:txBody>
          <a:bodyPr wrap="square" rtlCol="0">
            <a:spAutoFit/>
          </a:bodyPr>
          <a:lstStyle/>
          <a:p>
            <a:r>
              <a:rPr lang="en-US" sz="4400" b="1" dirty="0">
                <a:solidFill>
                  <a:srgbClr val="1743A6"/>
                </a:solidFill>
                <a:latin typeface="Times New Roman" panose="02020603050405020304" pitchFamily="18" charset="0"/>
                <a:cs typeface="Times New Roman" panose="02020603050405020304" pitchFamily="18" charset="0"/>
              </a:rPr>
              <a:t>1913</a:t>
            </a:r>
            <a:endParaRPr lang="en-US" sz="4400" dirty="0">
              <a:solidFill>
                <a:srgbClr val="1743A6"/>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5DB9C30-FD65-3041-B84E-F9F6F9ED5A13}"/>
              </a:ext>
            </a:extLst>
          </p:cNvPr>
          <p:cNvSpPr txBox="1"/>
          <p:nvPr/>
        </p:nvSpPr>
        <p:spPr>
          <a:xfrm>
            <a:off x="6777461" y="4745735"/>
            <a:ext cx="1617921" cy="769441"/>
          </a:xfrm>
          <a:prstGeom prst="rect">
            <a:avLst/>
          </a:prstGeom>
          <a:noFill/>
        </p:spPr>
        <p:txBody>
          <a:bodyPr wrap="square" rtlCol="0">
            <a:spAutoFit/>
          </a:bodyPr>
          <a:lstStyle/>
          <a:p>
            <a:r>
              <a:rPr lang="en-US" sz="4400" b="1">
                <a:solidFill>
                  <a:srgbClr val="1743A6"/>
                </a:solidFill>
                <a:latin typeface="Times New Roman" panose="02020603050405020304" pitchFamily="18" charset="0"/>
                <a:cs typeface="Times New Roman" panose="02020603050405020304" pitchFamily="18" charset="0"/>
              </a:rPr>
              <a:t>1915</a:t>
            </a:r>
            <a:endParaRPr lang="en-US" sz="4400">
              <a:solidFill>
                <a:srgbClr val="1743A6"/>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8B6BA6E5-9892-1941-A075-4E6B7668D19E}"/>
              </a:ext>
            </a:extLst>
          </p:cNvPr>
          <p:cNvSpPr txBox="1"/>
          <p:nvPr/>
        </p:nvSpPr>
        <p:spPr>
          <a:xfrm>
            <a:off x="9466319" y="4745735"/>
            <a:ext cx="1617921" cy="769441"/>
          </a:xfrm>
          <a:prstGeom prst="rect">
            <a:avLst/>
          </a:prstGeom>
          <a:noFill/>
        </p:spPr>
        <p:txBody>
          <a:bodyPr wrap="square" rtlCol="0">
            <a:spAutoFit/>
          </a:bodyPr>
          <a:lstStyle/>
          <a:p>
            <a:r>
              <a:rPr lang="en-US" sz="4400" b="1">
                <a:solidFill>
                  <a:srgbClr val="1743A6"/>
                </a:solidFill>
                <a:latin typeface="Times New Roman" panose="02020603050405020304" pitchFamily="18" charset="0"/>
                <a:cs typeface="Times New Roman" panose="02020603050405020304" pitchFamily="18" charset="0"/>
              </a:rPr>
              <a:t>1927</a:t>
            </a:r>
            <a:endParaRPr lang="en-US" sz="4400">
              <a:solidFill>
                <a:srgbClr val="1743A6"/>
              </a:solidFill>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142478C0-974D-4142-B9F0-C75C42168736}"/>
              </a:ext>
            </a:extLst>
          </p:cNvPr>
          <p:cNvPicPr>
            <a:picLocks noChangeAspect="1"/>
          </p:cNvPicPr>
          <p:nvPr/>
        </p:nvPicPr>
        <p:blipFill>
          <a:blip r:embed="rId2"/>
          <a:stretch>
            <a:fillRect/>
          </a:stretch>
        </p:blipFill>
        <p:spPr>
          <a:xfrm>
            <a:off x="9936716" y="3831467"/>
            <a:ext cx="415313" cy="923330"/>
          </a:xfrm>
          <a:prstGeom prst="rect">
            <a:avLst/>
          </a:prstGeom>
        </p:spPr>
      </p:pic>
      <p:pic>
        <p:nvPicPr>
          <p:cNvPr id="24" name="Picture 23">
            <a:extLst>
              <a:ext uri="{FF2B5EF4-FFF2-40B4-BE49-F238E27FC236}">
                <a16:creationId xmlns:a16="http://schemas.microsoft.com/office/drawing/2014/main" id="{1600F52D-43BE-F64E-8BFE-036771783640}"/>
              </a:ext>
            </a:extLst>
          </p:cNvPr>
          <p:cNvPicPr>
            <a:picLocks noChangeAspect="1"/>
          </p:cNvPicPr>
          <p:nvPr/>
        </p:nvPicPr>
        <p:blipFill>
          <a:blip r:embed="rId3"/>
          <a:stretch>
            <a:fillRect/>
          </a:stretch>
        </p:blipFill>
        <p:spPr>
          <a:xfrm>
            <a:off x="6889457" y="3980097"/>
            <a:ext cx="1028700" cy="774700"/>
          </a:xfrm>
          <a:prstGeom prst="rect">
            <a:avLst/>
          </a:prstGeom>
        </p:spPr>
      </p:pic>
      <p:pic>
        <p:nvPicPr>
          <p:cNvPr id="25" name="Picture 24">
            <a:extLst>
              <a:ext uri="{FF2B5EF4-FFF2-40B4-BE49-F238E27FC236}">
                <a16:creationId xmlns:a16="http://schemas.microsoft.com/office/drawing/2014/main" id="{5EEEEC38-FC1A-F744-9F87-DCE62A075DC5}"/>
              </a:ext>
            </a:extLst>
          </p:cNvPr>
          <p:cNvPicPr>
            <a:picLocks noChangeAspect="1"/>
          </p:cNvPicPr>
          <p:nvPr/>
        </p:nvPicPr>
        <p:blipFill>
          <a:blip r:embed="rId4"/>
          <a:stretch>
            <a:fillRect/>
          </a:stretch>
        </p:blipFill>
        <p:spPr>
          <a:xfrm>
            <a:off x="4271117" y="3776602"/>
            <a:ext cx="978195" cy="978195"/>
          </a:xfrm>
          <a:prstGeom prst="rect">
            <a:avLst/>
          </a:prstGeom>
        </p:spPr>
      </p:pic>
      <p:pic>
        <p:nvPicPr>
          <p:cNvPr id="28" name="Picture 27">
            <a:extLst>
              <a:ext uri="{FF2B5EF4-FFF2-40B4-BE49-F238E27FC236}">
                <a16:creationId xmlns:a16="http://schemas.microsoft.com/office/drawing/2014/main" id="{B6DEC7F6-A9A3-784C-9902-3DCCB3862CED}"/>
              </a:ext>
            </a:extLst>
          </p:cNvPr>
          <p:cNvPicPr>
            <a:picLocks noChangeAspect="1"/>
          </p:cNvPicPr>
          <p:nvPr/>
        </p:nvPicPr>
        <p:blipFill>
          <a:blip r:embed="rId5"/>
          <a:stretch>
            <a:fillRect/>
          </a:stretch>
        </p:blipFill>
        <p:spPr>
          <a:xfrm>
            <a:off x="1518571" y="3837210"/>
            <a:ext cx="921901" cy="907268"/>
          </a:xfrm>
          <a:prstGeom prst="rect">
            <a:avLst/>
          </a:prstGeom>
        </p:spPr>
      </p:pic>
      <p:pic>
        <p:nvPicPr>
          <p:cNvPr id="9" name="Picture 8">
            <a:extLst>
              <a:ext uri="{FF2B5EF4-FFF2-40B4-BE49-F238E27FC236}">
                <a16:creationId xmlns:a16="http://schemas.microsoft.com/office/drawing/2014/main" id="{D09DA76F-750E-7C40-8291-40B7A2D1947A}"/>
              </a:ext>
            </a:extLst>
          </p:cNvPr>
          <p:cNvPicPr>
            <a:picLocks noChangeAspect="1"/>
          </p:cNvPicPr>
          <p:nvPr/>
        </p:nvPicPr>
        <p:blipFill>
          <a:blip r:embed="rId6"/>
          <a:stretch>
            <a:fillRect/>
          </a:stretch>
        </p:blipFill>
        <p:spPr>
          <a:xfrm>
            <a:off x="10804236" y="205519"/>
            <a:ext cx="1099126" cy="418715"/>
          </a:xfrm>
          <a:prstGeom prst="rect">
            <a:avLst/>
          </a:prstGeom>
        </p:spPr>
      </p:pic>
    </p:spTree>
    <p:extLst>
      <p:ext uri="{BB962C8B-B14F-4D97-AF65-F5344CB8AC3E}">
        <p14:creationId xmlns:p14="http://schemas.microsoft.com/office/powerpoint/2010/main" val="81015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2" grpId="0"/>
      <p:bldP spid="13"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E80E80-2444-45C4-B472-D2C13378005A}"/>
              </a:ext>
            </a:extLst>
          </p:cNvPr>
          <p:cNvSpPr/>
          <p:nvPr/>
        </p:nvSpPr>
        <p:spPr>
          <a:xfrm>
            <a:off x="0" y="205519"/>
            <a:ext cx="11903362" cy="6652481"/>
          </a:xfrm>
          <a:prstGeom prst="rect">
            <a:avLst/>
          </a:prstGeom>
          <a:gradFill>
            <a:gsLst>
              <a:gs pos="1000">
                <a:srgbClr val="FFD862"/>
              </a:gs>
              <a:gs pos="100000">
                <a:srgbClr val="D82C2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526E8EF-21D0-4BFF-8B5E-21BCD29A2F65}"/>
              </a:ext>
            </a:extLst>
          </p:cNvPr>
          <p:cNvSpPr/>
          <p:nvPr/>
        </p:nvSpPr>
        <p:spPr>
          <a:xfrm>
            <a:off x="288638" y="0"/>
            <a:ext cx="11903362" cy="6652481"/>
          </a:xfrm>
          <a:prstGeom prst="rect">
            <a:avLst/>
          </a:prstGeom>
          <a:solidFill>
            <a:srgbClr val="D9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9F7FD"/>
              </a:solidFill>
            </a:endParaRPr>
          </a:p>
        </p:txBody>
      </p:sp>
      <p:sp>
        <p:nvSpPr>
          <p:cNvPr id="4" name="Title 1">
            <a:extLst>
              <a:ext uri="{FF2B5EF4-FFF2-40B4-BE49-F238E27FC236}">
                <a16:creationId xmlns:a16="http://schemas.microsoft.com/office/drawing/2014/main" id="{1DFED05A-18F2-45CF-8E25-D0F86AD5328A}"/>
              </a:ext>
            </a:extLst>
          </p:cNvPr>
          <p:cNvSpPr txBox="1">
            <a:spLocks/>
          </p:cNvSpPr>
          <p:nvPr/>
        </p:nvSpPr>
        <p:spPr>
          <a:xfrm>
            <a:off x="1116422" y="1110072"/>
            <a:ext cx="95941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1743A6"/>
                </a:solidFill>
                <a:latin typeface="Times New Roman"/>
                <a:cs typeface="Times New Roman"/>
              </a:rPr>
              <a:t>your opportunity to help build a more just and equitable society…</a:t>
            </a:r>
          </a:p>
        </p:txBody>
      </p:sp>
      <p:sp>
        <p:nvSpPr>
          <p:cNvPr id="5" name="Content Placeholder 2">
            <a:extLst>
              <a:ext uri="{FF2B5EF4-FFF2-40B4-BE49-F238E27FC236}">
                <a16:creationId xmlns:a16="http://schemas.microsoft.com/office/drawing/2014/main" id="{BD56BFAC-E43A-48CD-AE95-47AEF9C58399}"/>
              </a:ext>
            </a:extLst>
          </p:cNvPr>
          <p:cNvSpPr txBox="1">
            <a:spLocks/>
          </p:cNvSpPr>
          <p:nvPr/>
        </p:nvSpPr>
        <p:spPr>
          <a:xfrm>
            <a:off x="1110861" y="2514362"/>
            <a:ext cx="10036290" cy="97819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US" sz="2400" b="1"/>
          </a:p>
        </p:txBody>
      </p:sp>
      <p:sp>
        <p:nvSpPr>
          <p:cNvPr id="6" name="TextBox 5">
            <a:extLst>
              <a:ext uri="{FF2B5EF4-FFF2-40B4-BE49-F238E27FC236}">
                <a16:creationId xmlns:a16="http://schemas.microsoft.com/office/drawing/2014/main" id="{362B05B5-4582-4A7F-BE0F-B40C0C9C6132}"/>
              </a:ext>
            </a:extLst>
          </p:cNvPr>
          <p:cNvSpPr txBox="1"/>
          <p:nvPr/>
        </p:nvSpPr>
        <p:spPr>
          <a:xfrm>
            <a:off x="1110860" y="624234"/>
            <a:ext cx="5938528" cy="461665"/>
          </a:xfrm>
          <a:prstGeom prst="rect">
            <a:avLst/>
          </a:prstGeom>
          <a:noFill/>
        </p:spPr>
        <p:txBody>
          <a:bodyPr wrap="square" rtlCol="0">
            <a:spAutoFit/>
          </a:bodyPr>
          <a:lstStyle/>
          <a:p>
            <a:r>
              <a:rPr lang="en-US" sz="2400" b="1" spc="500"/>
              <a:t>YOUR MEMBERSHIP IS</a:t>
            </a:r>
            <a:endParaRPr lang="en-US" sz="2400" spc="500"/>
          </a:p>
        </p:txBody>
      </p:sp>
      <p:sp>
        <p:nvSpPr>
          <p:cNvPr id="7" name="TextBox 6">
            <a:extLst>
              <a:ext uri="{FF2B5EF4-FFF2-40B4-BE49-F238E27FC236}">
                <a16:creationId xmlns:a16="http://schemas.microsoft.com/office/drawing/2014/main" id="{1139D5DF-55DC-4582-8536-6B07B2EF6810}"/>
              </a:ext>
            </a:extLst>
          </p:cNvPr>
          <p:cNvSpPr txBox="1"/>
          <p:nvPr/>
        </p:nvSpPr>
        <p:spPr>
          <a:xfrm>
            <a:off x="1315060" y="4910830"/>
            <a:ext cx="2052084" cy="1200329"/>
          </a:xfrm>
          <a:prstGeom prst="rect">
            <a:avLst/>
          </a:prstGeom>
          <a:noFill/>
        </p:spPr>
        <p:txBody>
          <a:bodyPr wrap="square" rtlCol="0">
            <a:spAutoFit/>
          </a:bodyPr>
          <a:lstStyle/>
          <a:p>
            <a:r>
              <a:rPr lang="en-US" b="1"/>
              <a:t>Equity </a:t>
            </a:r>
            <a:r>
              <a:rPr lang="en-US"/>
              <a:t>for Japanese-Americans interned during WWII</a:t>
            </a:r>
          </a:p>
        </p:txBody>
      </p:sp>
      <p:sp>
        <p:nvSpPr>
          <p:cNvPr id="8" name="TextBox 7">
            <a:extLst>
              <a:ext uri="{FF2B5EF4-FFF2-40B4-BE49-F238E27FC236}">
                <a16:creationId xmlns:a16="http://schemas.microsoft.com/office/drawing/2014/main" id="{DC8635FC-06D4-4109-916F-E89695846918}"/>
              </a:ext>
            </a:extLst>
          </p:cNvPr>
          <p:cNvSpPr txBox="1"/>
          <p:nvPr/>
        </p:nvSpPr>
        <p:spPr>
          <a:xfrm>
            <a:off x="3934482" y="4910830"/>
            <a:ext cx="2197988" cy="1200329"/>
          </a:xfrm>
          <a:prstGeom prst="rect">
            <a:avLst/>
          </a:prstGeom>
          <a:noFill/>
        </p:spPr>
        <p:txBody>
          <a:bodyPr wrap="square" rtlCol="0">
            <a:spAutoFit/>
          </a:bodyPr>
          <a:lstStyle/>
          <a:p>
            <a:r>
              <a:rPr lang="en-US" b="1"/>
              <a:t>Protecting </a:t>
            </a:r>
            <a:r>
              <a:rPr lang="en-US"/>
              <a:t>public</a:t>
            </a:r>
            <a:r>
              <a:rPr lang="en-US" b="1"/>
              <a:t> </a:t>
            </a:r>
            <a:r>
              <a:rPr lang="en-US"/>
              <a:t> school funding through Prop. 98 funding guarantees</a:t>
            </a:r>
            <a:endParaRPr lang="en-US" b="1"/>
          </a:p>
        </p:txBody>
      </p:sp>
      <p:sp>
        <p:nvSpPr>
          <p:cNvPr id="9" name="TextBox 8">
            <a:extLst>
              <a:ext uri="{FF2B5EF4-FFF2-40B4-BE49-F238E27FC236}">
                <a16:creationId xmlns:a16="http://schemas.microsoft.com/office/drawing/2014/main" id="{79B69E50-F354-4EEA-8A2E-CB4B09B6414B}"/>
              </a:ext>
            </a:extLst>
          </p:cNvPr>
          <p:cNvSpPr txBox="1"/>
          <p:nvPr/>
        </p:nvSpPr>
        <p:spPr>
          <a:xfrm>
            <a:off x="6746503" y="4910830"/>
            <a:ext cx="2217223" cy="1200329"/>
          </a:xfrm>
          <a:prstGeom prst="rect">
            <a:avLst/>
          </a:prstGeom>
          <a:noFill/>
        </p:spPr>
        <p:txBody>
          <a:bodyPr wrap="square" rtlCol="0">
            <a:spAutoFit/>
          </a:bodyPr>
          <a:lstStyle/>
          <a:p>
            <a:r>
              <a:rPr lang="en-US" b="1"/>
              <a:t>Defeating </a:t>
            </a:r>
            <a:r>
              <a:rPr lang="en-US"/>
              <a:t>Prop. 174-  vouchers would allow public funding of private schools </a:t>
            </a:r>
            <a:endParaRPr lang="en-US" b="1"/>
          </a:p>
        </p:txBody>
      </p:sp>
      <p:sp>
        <p:nvSpPr>
          <p:cNvPr id="10" name="TextBox 9">
            <a:extLst>
              <a:ext uri="{FF2B5EF4-FFF2-40B4-BE49-F238E27FC236}">
                <a16:creationId xmlns:a16="http://schemas.microsoft.com/office/drawing/2014/main" id="{F39164DA-E067-4A51-A6C2-492E7AD21D84}"/>
              </a:ext>
            </a:extLst>
          </p:cNvPr>
          <p:cNvSpPr txBox="1"/>
          <p:nvPr/>
        </p:nvSpPr>
        <p:spPr>
          <a:xfrm>
            <a:off x="9453723" y="4910830"/>
            <a:ext cx="2449639" cy="1477328"/>
          </a:xfrm>
          <a:prstGeom prst="rect">
            <a:avLst/>
          </a:prstGeom>
          <a:noFill/>
        </p:spPr>
        <p:txBody>
          <a:bodyPr wrap="square" rtlCol="0">
            <a:spAutoFit/>
          </a:bodyPr>
          <a:lstStyle/>
          <a:p>
            <a:r>
              <a:rPr lang="en-US" b="1" dirty="0"/>
              <a:t>Battling </a:t>
            </a:r>
            <a:r>
              <a:rPr lang="en-US" dirty="0"/>
              <a:t>Governor Schwarzenegger ‘s </a:t>
            </a:r>
          </a:p>
          <a:p>
            <a:r>
              <a:rPr lang="en-US" dirty="0"/>
              <a:t>Prop. 74</a:t>
            </a:r>
            <a:r>
              <a:rPr lang="en-US" b="1" dirty="0"/>
              <a:t> </a:t>
            </a:r>
            <a:r>
              <a:rPr lang="en-US" dirty="0"/>
              <a:t>attack on educator employment rights </a:t>
            </a:r>
          </a:p>
        </p:txBody>
      </p:sp>
      <p:sp>
        <p:nvSpPr>
          <p:cNvPr id="11" name="TextBox 10">
            <a:extLst>
              <a:ext uri="{FF2B5EF4-FFF2-40B4-BE49-F238E27FC236}">
                <a16:creationId xmlns:a16="http://schemas.microsoft.com/office/drawing/2014/main" id="{F7452D67-E127-4151-B3FA-8745210C695D}"/>
              </a:ext>
            </a:extLst>
          </p:cNvPr>
          <p:cNvSpPr txBox="1"/>
          <p:nvPr/>
        </p:nvSpPr>
        <p:spPr>
          <a:xfrm>
            <a:off x="1300086" y="4238710"/>
            <a:ext cx="1617921" cy="769441"/>
          </a:xfrm>
          <a:prstGeom prst="rect">
            <a:avLst/>
          </a:prstGeom>
          <a:noFill/>
        </p:spPr>
        <p:txBody>
          <a:bodyPr wrap="square" rtlCol="0">
            <a:spAutoFit/>
          </a:bodyPr>
          <a:lstStyle/>
          <a:p>
            <a:r>
              <a:rPr lang="en-US" sz="4400" b="1">
                <a:solidFill>
                  <a:srgbClr val="1743A6"/>
                </a:solidFill>
                <a:latin typeface="Times New Roman" panose="02020603050405020304" pitchFamily="18" charset="0"/>
                <a:cs typeface="Times New Roman" panose="02020603050405020304" pitchFamily="18" charset="0"/>
              </a:rPr>
              <a:t>1944</a:t>
            </a:r>
            <a:endParaRPr lang="en-US" sz="4400">
              <a:solidFill>
                <a:srgbClr val="1743A6"/>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A0A2431-4CC3-4828-8D36-201F9D97AF45}"/>
              </a:ext>
            </a:extLst>
          </p:cNvPr>
          <p:cNvSpPr txBox="1"/>
          <p:nvPr/>
        </p:nvSpPr>
        <p:spPr>
          <a:xfrm>
            <a:off x="3922574" y="4238710"/>
            <a:ext cx="1449835" cy="769441"/>
          </a:xfrm>
          <a:prstGeom prst="rect">
            <a:avLst/>
          </a:prstGeom>
          <a:noFill/>
        </p:spPr>
        <p:txBody>
          <a:bodyPr wrap="square" rtlCol="0">
            <a:spAutoFit/>
          </a:bodyPr>
          <a:lstStyle/>
          <a:p>
            <a:r>
              <a:rPr lang="en-US" sz="4400" b="1">
                <a:solidFill>
                  <a:srgbClr val="1743A6"/>
                </a:solidFill>
                <a:latin typeface="Times New Roman" panose="02020603050405020304" pitchFamily="18" charset="0"/>
                <a:cs typeface="Times New Roman" panose="02020603050405020304" pitchFamily="18" charset="0"/>
              </a:rPr>
              <a:t>1988</a:t>
            </a:r>
            <a:endParaRPr lang="en-US" sz="4400">
              <a:solidFill>
                <a:srgbClr val="1743A6"/>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DBFEF0A8-B058-4862-B3F2-CFE2C05EF58B}"/>
              </a:ext>
            </a:extLst>
          </p:cNvPr>
          <p:cNvSpPr txBox="1"/>
          <p:nvPr/>
        </p:nvSpPr>
        <p:spPr>
          <a:xfrm>
            <a:off x="6789011" y="4238710"/>
            <a:ext cx="1465691" cy="769441"/>
          </a:xfrm>
          <a:prstGeom prst="rect">
            <a:avLst/>
          </a:prstGeom>
          <a:noFill/>
        </p:spPr>
        <p:txBody>
          <a:bodyPr wrap="square" rtlCol="0">
            <a:spAutoFit/>
          </a:bodyPr>
          <a:lstStyle/>
          <a:p>
            <a:r>
              <a:rPr lang="en-US" sz="4400" b="1">
                <a:solidFill>
                  <a:srgbClr val="1743A6"/>
                </a:solidFill>
                <a:latin typeface="Times New Roman" panose="02020603050405020304" pitchFamily="18" charset="0"/>
                <a:cs typeface="Times New Roman" panose="02020603050405020304" pitchFamily="18" charset="0"/>
              </a:rPr>
              <a:t>1993</a:t>
            </a:r>
            <a:endParaRPr lang="en-US" sz="4400">
              <a:solidFill>
                <a:srgbClr val="1743A6"/>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F2E42BFC-D588-4601-B2FD-B7041CA73408}"/>
              </a:ext>
            </a:extLst>
          </p:cNvPr>
          <p:cNvSpPr txBox="1"/>
          <p:nvPr/>
        </p:nvSpPr>
        <p:spPr>
          <a:xfrm>
            <a:off x="9466319" y="4238710"/>
            <a:ext cx="1617921" cy="769441"/>
          </a:xfrm>
          <a:prstGeom prst="rect">
            <a:avLst/>
          </a:prstGeom>
          <a:noFill/>
        </p:spPr>
        <p:txBody>
          <a:bodyPr wrap="square" rtlCol="0">
            <a:spAutoFit/>
          </a:bodyPr>
          <a:lstStyle/>
          <a:p>
            <a:r>
              <a:rPr lang="en-US" sz="4400" b="1">
                <a:solidFill>
                  <a:srgbClr val="1743A6"/>
                </a:solidFill>
                <a:latin typeface="Times New Roman" panose="02020603050405020304" pitchFamily="18" charset="0"/>
                <a:cs typeface="Times New Roman" panose="02020603050405020304" pitchFamily="18" charset="0"/>
              </a:rPr>
              <a:t>2005</a:t>
            </a:r>
            <a:endParaRPr lang="en-US" sz="4400">
              <a:solidFill>
                <a:srgbClr val="1743A6"/>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113D0A11-F086-40DA-AADC-F78E61BCDA21}"/>
              </a:ext>
            </a:extLst>
          </p:cNvPr>
          <p:cNvPicPr>
            <a:picLocks noChangeAspect="1"/>
          </p:cNvPicPr>
          <p:nvPr/>
        </p:nvPicPr>
        <p:blipFill>
          <a:blip r:embed="rId2"/>
          <a:stretch>
            <a:fillRect/>
          </a:stretch>
        </p:blipFill>
        <p:spPr>
          <a:xfrm>
            <a:off x="10804236" y="205519"/>
            <a:ext cx="1099126" cy="418715"/>
          </a:xfrm>
          <a:prstGeom prst="rect">
            <a:avLst/>
          </a:prstGeom>
        </p:spPr>
      </p:pic>
      <p:pic>
        <p:nvPicPr>
          <p:cNvPr id="23" name="Graphic 22" descr="Fence with solid fill">
            <a:extLst>
              <a:ext uri="{FF2B5EF4-FFF2-40B4-BE49-F238E27FC236}">
                <a16:creationId xmlns:a16="http://schemas.microsoft.com/office/drawing/2014/main" id="{0527D397-0D6F-4632-B9F1-135DF1B8C8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56245" y="3558406"/>
            <a:ext cx="914400" cy="914400"/>
          </a:xfrm>
          <a:prstGeom prst="rect">
            <a:avLst/>
          </a:prstGeom>
        </p:spPr>
      </p:pic>
      <p:pic>
        <p:nvPicPr>
          <p:cNvPr id="25" name="Graphic 24" descr="Medieval tower outline">
            <a:extLst>
              <a:ext uri="{FF2B5EF4-FFF2-40B4-BE49-F238E27FC236}">
                <a16:creationId xmlns:a16="http://schemas.microsoft.com/office/drawing/2014/main" id="{86469627-5FD2-453E-8A87-7DA3E07CC3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45653" y="3505538"/>
            <a:ext cx="769441" cy="769441"/>
          </a:xfrm>
          <a:prstGeom prst="rect">
            <a:avLst/>
          </a:prstGeom>
        </p:spPr>
      </p:pic>
      <p:pic>
        <p:nvPicPr>
          <p:cNvPr id="27" name="Graphic 26" descr="Schoolhouse with solid fill">
            <a:extLst>
              <a:ext uri="{FF2B5EF4-FFF2-40B4-BE49-F238E27FC236}">
                <a16:creationId xmlns:a16="http://schemas.microsoft.com/office/drawing/2014/main" id="{4208238E-4A94-4296-8807-E7B53F1FA5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81376" y="3411122"/>
            <a:ext cx="914400" cy="914400"/>
          </a:xfrm>
          <a:prstGeom prst="rect">
            <a:avLst/>
          </a:prstGeom>
        </p:spPr>
      </p:pic>
      <p:pic>
        <p:nvPicPr>
          <p:cNvPr id="29" name="Graphic 28" descr="Diploma outline">
            <a:extLst>
              <a:ext uri="{FF2B5EF4-FFF2-40B4-BE49-F238E27FC236}">
                <a16:creationId xmlns:a16="http://schemas.microsoft.com/office/drawing/2014/main" id="{69109A7D-7900-496D-89DA-784FA844F27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87289" y="3411122"/>
            <a:ext cx="914400" cy="914400"/>
          </a:xfrm>
          <a:prstGeom prst="rect">
            <a:avLst/>
          </a:prstGeom>
        </p:spPr>
      </p:pic>
      <p:sp>
        <p:nvSpPr>
          <p:cNvPr id="31" name="TextBox 30">
            <a:extLst>
              <a:ext uri="{FF2B5EF4-FFF2-40B4-BE49-F238E27FC236}">
                <a16:creationId xmlns:a16="http://schemas.microsoft.com/office/drawing/2014/main" id="{3A9885B3-208C-4F9A-802F-71A2D664E3B1}"/>
              </a:ext>
            </a:extLst>
          </p:cNvPr>
          <p:cNvSpPr txBox="1"/>
          <p:nvPr/>
        </p:nvSpPr>
        <p:spPr>
          <a:xfrm>
            <a:off x="1116422" y="2474169"/>
            <a:ext cx="8442715" cy="1107996"/>
          </a:xfrm>
          <a:prstGeom prst="rect">
            <a:avLst/>
          </a:prstGeom>
          <a:noFill/>
        </p:spPr>
        <p:txBody>
          <a:bodyPr wrap="square" rtlCol="0">
            <a:spAutoFit/>
          </a:bodyPr>
          <a:lstStyle/>
          <a:p>
            <a:r>
              <a:rPr lang="en-US" sz="2400" dirty="0"/>
              <a:t>As a member, you begin your own journey and place your personal stamp on our history of advocacy:</a:t>
            </a:r>
            <a:endParaRPr lang="en-US" sz="2400" b="1" dirty="0"/>
          </a:p>
          <a:p>
            <a:endParaRPr lang="en-US" dirty="0"/>
          </a:p>
        </p:txBody>
      </p:sp>
      <p:pic>
        <p:nvPicPr>
          <p:cNvPr id="17" name="Graphic 16" descr="Professor female with solid fill">
            <a:extLst>
              <a:ext uri="{FF2B5EF4-FFF2-40B4-BE49-F238E27FC236}">
                <a16:creationId xmlns:a16="http://schemas.microsoft.com/office/drawing/2014/main" id="{F2F70CB6-6280-455B-8E52-ECE456B8E87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15255" y="3483602"/>
            <a:ext cx="769441" cy="769441"/>
          </a:xfrm>
          <a:prstGeom prst="rect">
            <a:avLst/>
          </a:prstGeom>
        </p:spPr>
      </p:pic>
    </p:spTree>
    <p:extLst>
      <p:ext uri="{BB962C8B-B14F-4D97-AF65-F5344CB8AC3E}">
        <p14:creationId xmlns:p14="http://schemas.microsoft.com/office/powerpoint/2010/main" val="285643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D320F1A-7A01-9F48-B38E-A89959B05A9B}"/>
              </a:ext>
            </a:extLst>
          </p:cNvPr>
          <p:cNvSpPr/>
          <p:nvPr/>
        </p:nvSpPr>
        <p:spPr>
          <a:xfrm>
            <a:off x="0" y="205519"/>
            <a:ext cx="11903362" cy="6652481"/>
          </a:xfrm>
          <a:prstGeom prst="rect">
            <a:avLst/>
          </a:prstGeom>
          <a:gradFill>
            <a:gsLst>
              <a:gs pos="1000">
                <a:srgbClr val="D82C25"/>
              </a:gs>
              <a:gs pos="100000">
                <a:srgbClr val="9116AA"/>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2E62000-432C-C245-9FCA-CA2988A68F2D}"/>
              </a:ext>
            </a:extLst>
          </p:cNvPr>
          <p:cNvSpPr/>
          <p:nvPr/>
        </p:nvSpPr>
        <p:spPr>
          <a:xfrm>
            <a:off x="288638" y="0"/>
            <a:ext cx="11903362" cy="6652481"/>
          </a:xfrm>
          <a:prstGeom prst="rect">
            <a:avLst/>
          </a:prstGeom>
          <a:solidFill>
            <a:srgbClr val="D9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9F7FD"/>
              </a:solidFill>
              <a:highlight>
                <a:srgbClr val="FFE699"/>
              </a:highlight>
            </a:endParaRPr>
          </a:p>
        </p:txBody>
      </p:sp>
      <p:pic>
        <p:nvPicPr>
          <p:cNvPr id="17" name="Picture 16">
            <a:extLst>
              <a:ext uri="{FF2B5EF4-FFF2-40B4-BE49-F238E27FC236}">
                <a16:creationId xmlns:a16="http://schemas.microsoft.com/office/drawing/2014/main" id="{ADD0E75A-682E-3149-ACF5-F19C23937B13}"/>
              </a:ext>
            </a:extLst>
          </p:cNvPr>
          <p:cNvPicPr>
            <a:picLocks noChangeAspect="1"/>
          </p:cNvPicPr>
          <p:nvPr/>
        </p:nvPicPr>
        <p:blipFill>
          <a:blip r:embed="rId2"/>
          <a:stretch>
            <a:fillRect/>
          </a:stretch>
        </p:blipFill>
        <p:spPr>
          <a:xfrm>
            <a:off x="10804236" y="205519"/>
            <a:ext cx="1099126" cy="418715"/>
          </a:xfrm>
          <a:prstGeom prst="rect">
            <a:avLst/>
          </a:prstGeom>
        </p:spPr>
      </p:pic>
      <p:sp>
        <p:nvSpPr>
          <p:cNvPr id="3" name="Content Placeholder 2">
            <a:extLst>
              <a:ext uri="{FF2B5EF4-FFF2-40B4-BE49-F238E27FC236}">
                <a16:creationId xmlns:a16="http://schemas.microsoft.com/office/drawing/2014/main" id="{A13A9968-3838-E249-9C66-E33AA22887C9}"/>
              </a:ext>
            </a:extLst>
          </p:cNvPr>
          <p:cNvSpPr>
            <a:spLocks noGrp="1"/>
          </p:cNvSpPr>
          <p:nvPr>
            <p:ph idx="1"/>
          </p:nvPr>
        </p:nvSpPr>
        <p:spPr>
          <a:xfrm>
            <a:off x="992010" y="529176"/>
            <a:ext cx="4322940" cy="1068721"/>
          </a:xfrm>
        </p:spPr>
        <p:txBody>
          <a:bodyPr>
            <a:normAutofit/>
          </a:bodyPr>
          <a:lstStyle/>
          <a:p>
            <a:pPr marL="0" indent="0">
              <a:lnSpc>
                <a:spcPct val="100000"/>
              </a:lnSpc>
              <a:buNone/>
            </a:pPr>
            <a:r>
              <a:rPr lang="en-US" sz="4400" b="1" dirty="0">
                <a:solidFill>
                  <a:srgbClr val="1743A6"/>
                </a:solidFill>
                <a:latin typeface="Times New Roman" panose="02020603050405020304" pitchFamily="18" charset="0"/>
                <a:cs typeface="Times New Roman" panose="02020603050405020304" pitchFamily="18" charset="0"/>
              </a:rPr>
              <a:t>Your Journey…</a:t>
            </a:r>
            <a:endParaRPr lang="en-US" sz="2000" dirty="0">
              <a:solidFill>
                <a:srgbClr val="1743A6"/>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8D7E403-8F62-954D-80A4-195DA22B2F86}"/>
              </a:ext>
            </a:extLst>
          </p:cNvPr>
          <p:cNvSpPr txBox="1"/>
          <p:nvPr/>
        </p:nvSpPr>
        <p:spPr>
          <a:xfrm>
            <a:off x="2457893" y="5122718"/>
            <a:ext cx="3322154" cy="923330"/>
          </a:xfrm>
          <a:prstGeom prst="rect">
            <a:avLst/>
          </a:prstGeom>
          <a:noFill/>
        </p:spPr>
        <p:txBody>
          <a:bodyPr wrap="square" lIns="91440" tIns="45720" rIns="91440" bIns="45720" rtlCol="0" anchor="t">
            <a:spAutoFit/>
          </a:bodyPr>
          <a:lstStyle/>
          <a:p>
            <a:r>
              <a:rPr lang="en-US" b="1" dirty="0"/>
              <a:t>Supporting the DREAM Act </a:t>
            </a:r>
            <a:r>
              <a:rPr lang="en-US" dirty="0"/>
              <a:t>to ensure undocumented students can pursue education in the U.S.</a:t>
            </a:r>
            <a:endParaRPr lang="en-US" b="1" dirty="0"/>
          </a:p>
        </p:txBody>
      </p:sp>
      <p:sp>
        <p:nvSpPr>
          <p:cNvPr id="5" name="TextBox 4">
            <a:extLst>
              <a:ext uri="{FF2B5EF4-FFF2-40B4-BE49-F238E27FC236}">
                <a16:creationId xmlns:a16="http://schemas.microsoft.com/office/drawing/2014/main" id="{2DD250C5-D43D-314D-88FA-60BE4ED44A0E}"/>
              </a:ext>
            </a:extLst>
          </p:cNvPr>
          <p:cNvSpPr txBox="1"/>
          <p:nvPr/>
        </p:nvSpPr>
        <p:spPr>
          <a:xfrm>
            <a:off x="7660204" y="5122718"/>
            <a:ext cx="3714307" cy="1200329"/>
          </a:xfrm>
          <a:prstGeom prst="rect">
            <a:avLst/>
          </a:prstGeom>
          <a:noFill/>
        </p:spPr>
        <p:txBody>
          <a:bodyPr wrap="square" lIns="91440" tIns="45720" rIns="91440" bIns="45720" rtlCol="0" anchor="t">
            <a:spAutoFit/>
          </a:bodyPr>
          <a:lstStyle/>
          <a:p>
            <a:r>
              <a:rPr lang="en-US" dirty="0"/>
              <a:t>Supporting the nationwide </a:t>
            </a:r>
          </a:p>
          <a:p>
            <a:r>
              <a:rPr lang="en-US" b="1" dirty="0"/>
              <a:t>#Red4Ed Movement </a:t>
            </a:r>
            <a:r>
              <a:rPr lang="en-US" dirty="0"/>
              <a:t>and the fight </a:t>
            </a:r>
          </a:p>
          <a:p>
            <a:r>
              <a:rPr lang="en-US" dirty="0"/>
              <a:t>for fundamental services for our public schools</a:t>
            </a:r>
          </a:p>
        </p:txBody>
      </p:sp>
      <p:sp>
        <p:nvSpPr>
          <p:cNvPr id="6" name="TextBox 5">
            <a:extLst>
              <a:ext uri="{FF2B5EF4-FFF2-40B4-BE49-F238E27FC236}">
                <a16:creationId xmlns:a16="http://schemas.microsoft.com/office/drawing/2014/main" id="{EF04C32A-AE5F-FD4F-A384-D12287E05A7B}"/>
              </a:ext>
            </a:extLst>
          </p:cNvPr>
          <p:cNvSpPr txBox="1"/>
          <p:nvPr/>
        </p:nvSpPr>
        <p:spPr>
          <a:xfrm>
            <a:off x="990601" y="5046518"/>
            <a:ext cx="1617921" cy="769441"/>
          </a:xfrm>
          <a:prstGeom prst="rect">
            <a:avLst/>
          </a:prstGeom>
          <a:noFill/>
        </p:spPr>
        <p:txBody>
          <a:bodyPr wrap="square" rtlCol="0">
            <a:spAutoFit/>
          </a:bodyPr>
          <a:lstStyle/>
          <a:p>
            <a:r>
              <a:rPr lang="en-US" sz="4400" b="1" dirty="0">
                <a:solidFill>
                  <a:srgbClr val="1743A6"/>
                </a:solidFill>
                <a:latin typeface="Times New Roman" panose="02020603050405020304" pitchFamily="18" charset="0"/>
                <a:cs typeface="Times New Roman" panose="02020603050405020304" pitchFamily="18" charset="0"/>
              </a:rPr>
              <a:t>2011</a:t>
            </a:r>
            <a:endParaRPr lang="en-US" sz="4400" dirty="0">
              <a:solidFill>
                <a:srgbClr val="1743A6"/>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9B677BE-AEC2-7D4E-955A-6DD0B289BE58}"/>
              </a:ext>
            </a:extLst>
          </p:cNvPr>
          <p:cNvSpPr txBox="1"/>
          <p:nvPr/>
        </p:nvSpPr>
        <p:spPr>
          <a:xfrm>
            <a:off x="6270883" y="5046518"/>
            <a:ext cx="1617921" cy="769441"/>
          </a:xfrm>
          <a:prstGeom prst="rect">
            <a:avLst/>
          </a:prstGeom>
          <a:noFill/>
        </p:spPr>
        <p:txBody>
          <a:bodyPr wrap="square" rtlCol="0">
            <a:spAutoFit/>
          </a:bodyPr>
          <a:lstStyle/>
          <a:p>
            <a:r>
              <a:rPr lang="en-US" sz="4400" b="1">
                <a:solidFill>
                  <a:srgbClr val="1743A6"/>
                </a:solidFill>
                <a:latin typeface="Times New Roman" panose="02020603050405020304" pitchFamily="18" charset="0"/>
                <a:cs typeface="Times New Roman" panose="02020603050405020304" pitchFamily="18" charset="0"/>
              </a:rPr>
              <a:t>2017</a:t>
            </a:r>
            <a:endParaRPr lang="en-US" sz="4400">
              <a:solidFill>
                <a:srgbClr val="1743A6"/>
              </a:solidFill>
              <a:latin typeface="Times New Roman" panose="02020603050405020304" pitchFamily="18" charset="0"/>
              <a:cs typeface="Times New Roman" panose="02020603050405020304" pitchFamily="18" charset="0"/>
            </a:endParaRPr>
          </a:p>
        </p:txBody>
      </p:sp>
      <p:pic>
        <p:nvPicPr>
          <p:cNvPr id="9" name="Picture 8" descr="A group of people standing in front of a building&#10;&#10;Description automatically generated">
            <a:extLst>
              <a:ext uri="{FF2B5EF4-FFF2-40B4-BE49-F238E27FC236}">
                <a16:creationId xmlns:a16="http://schemas.microsoft.com/office/drawing/2014/main" id="{1BFD44BB-9905-C944-A305-279E2F1C6314}"/>
              </a:ext>
            </a:extLst>
          </p:cNvPr>
          <p:cNvPicPr>
            <a:picLocks noChangeAspect="1"/>
          </p:cNvPicPr>
          <p:nvPr/>
        </p:nvPicPr>
        <p:blipFill rotWithShape="1">
          <a:blip r:embed="rId3">
            <a:extLst>
              <a:ext uri="{28A0092B-C50C-407E-A947-70E740481C1C}">
                <a14:useLocalDpi xmlns:a14="http://schemas.microsoft.com/office/drawing/2010/main" val="0"/>
              </a:ext>
            </a:extLst>
          </a:blip>
          <a:srcRect t="41384" b="16875"/>
          <a:stretch/>
        </p:blipFill>
        <p:spPr>
          <a:xfrm>
            <a:off x="6369002" y="2471737"/>
            <a:ext cx="4877087" cy="2527413"/>
          </a:xfrm>
          <a:prstGeom prst="rect">
            <a:avLst/>
          </a:prstGeom>
        </p:spPr>
      </p:pic>
      <p:pic>
        <p:nvPicPr>
          <p:cNvPr id="11" name="Picture 10" descr="A group of people posing for the camera&#10;&#10;Description automatically generated">
            <a:extLst>
              <a:ext uri="{FF2B5EF4-FFF2-40B4-BE49-F238E27FC236}">
                <a16:creationId xmlns:a16="http://schemas.microsoft.com/office/drawing/2014/main" id="{A73F68A4-52DD-8046-B2E5-3004AB197EED}"/>
              </a:ext>
            </a:extLst>
          </p:cNvPr>
          <p:cNvPicPr>
            <a:picLocks noChangeAspect="1"/>
          </p:cNvPicPr>
          <p:nvPr/>
        </p:nvPicPr>
        <p:blipFill rotWithShape="1">
          <a:blip r:embed="rId4">
            <a:extLst>
              <a:ext uri="{28A0092B-C50C-407E-A947-70E740481C1C}">
                <a14:useLocalDpi xmlns:a14="http://schemas.microsoft.com/office/drawing/2010/main" val="0"/>
              </a:ext>
            </a:extLst>
          </a:blip>
          <a:srcRect t="20068" b="7773"/>
          <a:stretch/>
        </p:blipFill>
        <p:spPr>
          <a:xfrm>
            <a:off x="1104900" y="2471738"/>
            <a:ext cx="4975464" cy="2527412"/>
          </a:xfrm>
          <a:prstGeom prst="rect">
            <a:avLst/>
          </a:prstGeom>
        </p:spPr>
      </p:pic>
      <p:sp>
        <p:nvSpPr>
          <p:cNvPr id="14" name="Content Placeholder 2">
            <a:extLst>
              <a:ext uri="{FF2B5EF4-FFF2-40B4-BE49-F238E27FC236}">
                <a16:creationId xmlns:a16="http://schemas.microsoft.com/office/drawing/2014/main" id="{9A5B956D-D65E-6E4A-B87A-BE275A9E3502}"/>
              </a:ext>
            </a:extLst>
          </p:cNvPr>
          <p:cNvSpPr txBox="1">
            <a:spLocks/>
          </p:cNvSpPr>
          <p:nvPr/>
        </p:nvSpPr>
        <p:spPr>
          <a:xfrm>
            <a:off x="992010" y="1393244"/>
            <a:ext cx="10596426" cy="82254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b="1" i="1" dirty="0">
                <a:solidFill>
                  <a:srgbClr val="1743A6"/>
                </a:solidFill>
                <a:latin typeface="Times New Roman"/>
                <a:cs typeface="Times New Roman"/>
              </a:rPr>
              <a:t>…will become your legacy. </a:t>
            </a:r>
            <a:r>
              <a:rPr lang="en-US" sz="2400" dirty="0"/>
              <a:t>What part will you play in our progress toward greater equity, access and fairness for all California’s students?</a:t>
            </a:r>
          </a:p>
          <a:p>
            <a:pPr marL="0" indent="0">
              <a:lnSpc>
                <a:spcPct val="100000"/>
              </a:lnSpc>
              <a:buFont typeface="Arial" panose="020B0604020202020204" pitchFamily="34" charset="0"/>
              <a:buNone/>
            </a:pPr>
            <a:endParaRPr lang="en-US" sz="2400" dirty="0"/>
          </a:p>
        </p:txBody>
      </p:sp>
    </p:spTree>
    <p:extLst>
      <p:ext uri="{BB962C8B-B14F-4D97-AF65-F5344CB8AC3E}">
        <p14:creationId xmlns:p14="http://schemas.microsoft.com/office/powerpoint/2010/main" val="277992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4D2D69-CCD8-4CAD-B152-578C9A5D06E9}"/>
              </a:ext>
            </a:extLst>
          </p:cNvPr>
          <p:cNvSpPr/>
          <p:nvPr/>
        </p:nvSpPr>
        <p:spPr>
          <a:xfrm>
            <a:off x="0" y="205519"/>
            <a:ext cx="11903362" cy="6652481"/>
          </a:xfrm>
          <a:prstGeom prst="rect">
            <a:avLst/>
          </a:prstGeom>
          <a:gradFill>
            <a:gsLst>
              <a:gs pos="1000">
                <a:srgbClr val="9116AA"/>
              </a:gs>
              <a:gs pos="100000">
                <a:srgbClr val="1743A6"/>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C0B2B7-9E59-4C0A-BE6A-D87AA1089787}"/>
              </a:ext>
            </a:extLst>
          </p:cNvPr>
          <p:cNvSpPr/>
          <p:nvPr/>
        </p:nvSpPr>
        <p:spPr>
          <a:xfrm>
            <a:off x="288638" y="0"/>
            <a:ext cx="11903362" cy="6652481"/>
          </a:xfrm>
          <a:prstGeom prst="rect">
            <a:avLst/>
          </a:prstGeom>
          <a:solidFill>
            <a:srgbClr val="D9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9F7FD"/>
              </a:solidFill>
            </a:endParaRPr>
          </a:p>
        </p:txBody>
      </p:sp>
      <p:sp>
        <p:nvSpPr>
          <p:cNvPr id="7" name="Title 1">
            <a:extLst>
              <a:ext uri="{FF2B5EF4-FFF2-40B4-BE49-F238E27FC236}">
                <a16:creationId xmlns:a16="http://schemas.microsoft.com/office/drawing/2014/main" id="{54E99DEE-B79A-42A1-81DE-FEC779673525}"/>
              </a:ext>
            </a:extLst>
          </p:cNvPr>
          <p:cNvSpPr txBox="1">
            <a:spLocks/>
          </p:cNvSpPr>
          <p:nvPr/>
        </p:nvSpPr>
        <p:spPr>
          <a:xfrm>
            <a:off x="933976" y="1111885"/>
            <a:ext cx="5738254" cy="19782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1743A6"/>
                </a:solidFill>
                <a:latin typeface="Times New Roman" panose="02020603050405020304" pitchFamily="18" charset="0"/>
                <a:cs typeface="Times New Roman" panose="02020603050405020304" pitchFamily="18" charset="0"/>
              </a:rPr>
              <a:t>2020-2021</a:t>
            </a:r>
            <a:endParaRPr lang="en-US" dirty="0">
              <a:latin typeface="Times New Roman" panose="02020603050405020304" pitchFamily="18" charset="0"/>
              <a:cs typeface="Times New Roman" panose="02020603050405020304" pitchFamily="18" charset="0"/>
            </a:endParaRPr>
          </a:p>
          <a:p>
            <a:r>
              <a:rPr lang="en-US" sz="4000" b="1" i="1" dirty="0">
                <a:latin typeface="Times New Roman" panose="02020603050405020304" pitchFamily="18" charset="0"/>
                <a:cs typeface="Times New Roman" panose="02020603050405020304" pitchFamily="18" charset="0"/>
              </a:rPr>
              <a:t>Our members stood with students and parents during the pandemic.</a:t>
            </a:r>
            <a:endParaRPr lang="en-US" sz="4000" i="1" dirty="0">
              <a:latin typeface="Times New Roman" panose="02020603050405020304" pitchFamily="18"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A0B8645B-014A-44F9-806B-F128B5352325}"/>
              </a:ext>
            </a:extLst>
          </p:cNvPr>
          <p:cNvSpPr txBox="1">
            <a:spLocks/>
          </p:cNvSpPr>
          <p:nvPr/>
        </p:nvSpPr>
        <p:spPr>
          <a:xfrm>
            <a:off x="933976" y="3487547"/>
            <a:ext cx="5801785" cy="22585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dirty="0"/>
              <a:t>As COVID-19 spread, leaders in local chapters fought to ensure teachers and students would remain in online learning until it was safe to return to schools. CTA’s willingness to defend this safety measure was critical to the safety and well-being of our students and communities.</a:t>
            </a:r>
          </a:p>
        </p:txBody>
      </p:sp>
      <p:pic>
        <p:nvPicPr>
          <p:cNvPr id="15" name="Picture 14" descr="A sign on a car&#10;&#10;Description automatically generated with low confidence">
            <a:extLst>
              <a:ext uri="{FF2B5EF4-FFF2-40B4-BE49-F238E27FC236}">
                <a16:creationId xmlns:a16="http://schemas.microsoft.com/office/drawing/2014/main" id="{40F43451-2637-480C-9892-D4ACB647C792}"/>
              </a:ext>
            </a:extLst>
          </p:cNvPr>
          <p:cNvPicPr>
            <a:picLocks noChangeAspect="1"/>
          </p:cNvPicPr>
          <p:nvPr/>
        </p:nvPicPr>
        <p:blipFill rotWithShape="1">
          <a:blip r:embed="rId2">
            <a:extLst>
              <a:ext uri="{28A0092B-C50C-407E-A947-70E740481C1C}">
                <a14:useLocalDpi xmlns:a14="http://schemas.microsoft.com/office/drawing/2010/main" val="0"/>
              </a:ext>
            </a:extLst>
          </a:blip>
          <a:srcRect t="5829" b="12636"/>
          <a:stretch/>
        </p:blipFill>
        <p:spPr>
          <a:xfrm>
            <a:off x="7324847" y="3671454"/>
            <a:ext cx="4874818" cy="2981027"/>
          </a:xfrm>
          <a:prstGeom prst="rect">
            <a:avLst/>
          </a:prstGeom>
        </p:spPr>
      </p:pic>
      <p:pic>
        <p:nvPicPr>
          <p:cNvPr id="13" name="Picture 12" descr="A picture containing text, person, outdoor, sign&#10;&#10;Description automatically generated">
            <a:extLst>
              <a:ext uri="{FF2B5EF4-FFF2-40B4-BE49-F238E27FC236}">
                <a16:creationId xmlns:a16="http://schemas.microsoft.com/office/drawing/2014/main" id="{662F27AB-A8D9-405A-82F1-5762595ABAB2}"/>
              </a:ext>
            </a:extLst>
          </p:cNvPr>
          <p:cNvPicPr>
            <a:picLocks noChangeAspect="1"/>
          </p:cNvPicPr>
          <p:nvPr/>
        </p:nvPicPr>
        <p:blipFill rotWithShape="1">
          <a:blip r:embed="rId3">
            <a:extLst>
              <a:ext uri="{28A0092B-C50C-407E-A947-70E740481C1C}">
                <a14:useLocalDpi xmlns:a14="http://schemas.microsoft.com/office/drawing/2010/main" val="0"/>
              </a:ext>
            </a:extLst>
          </a:blip>
          <a:srcRect b="5412"/>
          <a:stretch/>
        </p:blipFill>
        <p:spPr>
          <a:xfrm>
            <a:off x="7322375" y="0"/>
            <a:ext cx="4874818" cy="3465935"/>
          </a:xfrm>
          <a:prstGeom prst="rect">
            <a:avLst/>
          </a:prstGeom>
        </p:spPr>
      </p:pic>
      <p:pic>
        <p:nvPicPr>
          <p:cNvPr id="18" name="Picture 17">
            <a:extLst>
              <a:ext uri="{FF2B5EF4-FFF2-40B4-BE49-F238E27FC236}">
                <a16:creationId xmlns:a16="http://schemas.microsoft.com/office/drawing/2014/main" id="{8A384C12-22E5-3344-A6BF-F6DE5BE95F59}"/>
              </a:ext>
            </a:extLst>
          </p:cNvPr>
          <p:cNvPicPr>
            <a:picLocks noChangeAspect="1"/>
          </p:cNvPicPr>
          <p:nvPr/>
        </p:nvPicPr>
        <p:blipFill>
          <a:blip r:embed="rId4"/>
          <a:stretch>
            <a:fillRect/>
          </a:stretch>
        </p:blipFill>
        <p:spPr>
          <a:xfrm>
            <a:off x="10851839" y="210870"/>
            <a:ext cx="1099126" cy="418715"/>
          </a:xfrm>
          <a:prstGeom prst="rect">
            <a:avLst/>
          </a:prstGeom>
        </p:spPr>
      </p:pic>
    </p:spTree>
    <p:extLst>
      <p:ext uri="{BB962C8B-B14F-4D97-AF65-F5344CB8AC3E}">
        <p14:creationId xmlns:p14="http://schemas.microsoft.com/office/powerpoint/2010/main" val="2467290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4D2D69-CCD8-4CAD-B152-578C9A5D06E9}"/>
              </a:ext>
            </a:extLst>
          </p:cNvPr>
          <p:cNvSpPr/>
          <p:nvPr/>
        </p:nvSpPr>
        <p:spPr>
          <a:xfrm>
            <a:off x="0" y="205519"/>
            <a:ext cx="11903362" cy="6652481"/>
          </a:xfrm>
          <a:prstGeom prst="rect">
            <a:avLst/>
          </a:prstGeom>
          <a:gradFill>
            <a:gsLst>
              <a:gs pos="1000">
                <a:srgbClr val="9116AA"/>
              </a:gs>
              <a:gs pos="100000">
                <a:srgbClr val="1743A6"/>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818DB85-4732-2071-B4FF-B851EFECF993}"/>
              </a:ext>
            </a:extLst>
          </p:cNvPr>
          <p:cNvSpPr/>
          <p:nvPr/>
        </p:nvSpPr>
        <p:spPr>
          <a:xfrm>
            <a:off x="288638" y="0"/>
            <a:ext cx="11903362" cy="6652481"/>
          </a:xfrm>
          <a:prstGeom prst="rect">
            <a:avLst/>
          </a:prstGeom>
          <a:solidFill>
            <a:srgbClr val="D9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9F7FD"/>
              </a:solidFill>
            </a:endParaRPr>
          </a:p>
        </p:txBody>
      </p:sp>
      <p:sp>
        <p:nvSpPr>
          <p:cNvPr id="7" name="Title 1">
            <a:extLst>
              <a:ext uri="{FF2B5EF4-FFF2-40B4-BE49-F238E27FC236}">
                <a16:creationId xmlns:a16="http://schemas.microsoft.com/office/drawing/2014/main" id="{54E99DEE-B79A-42A1-81DE-FEC779673525}"/>
              </a:ext>
            </a:extLst>
          </p:cNvPr>
          <p:cNvSpPr txBox="1">
            <a:spLocks/>
          </p:cNvSpPr>
          <p:nvPr/>
        </p:nvSpPr>
        <p:spPr>
          <a:xfrm>
            <a:off x="833527" y="768207"/>
            <a:ext cx="6235702" cy="19252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600" b="1" dirty="0">
                <a:solidFill>
                  <a:srgbClr val="1743A6"/>
                </a:solidFill>
                <a:latin typeface="Times New Roman" panose="02020603050405020304" pitchFamily="18" charset="0"/>
                <a:cs typeface="Times New Roman" panose="02020603050405020304" pitchFamily="18" charset="0"/>
              </a:rPr>
              <a:t>2022-2023</a:t>
            </a:r>
            <a:endParaRPr lang="en-US" sz="4600" dirty="0">
              <a:latin typeface="Times New Roman" panose="02020603050405020304" pitchFamily="18" charset="0"/>
              <a:cs typeface="Times New Roman" panose="02020603050405020304" pitchFamily="18" charset="0"/>
            </a:endParaRPr>
          </a:p>
          <a:p>
            <a:r>
              <a:rPr lang="en-US" sz="4000" b="1" i="1" dirty="0">
                <a:latin typeface="Times New Roman" panose="02020603050405020304" pitchFamily="18" charset="0"/>
                <a:cs typeface="Times New Roman" panose="02020603050405020304" pitchFamily="18" charset="0"/>
              </a:rPr>
              <a:t>As extremist groups target school boards, members stand strong!</a:t>
            </a:r>
          </a:p>
        </p:txBody>
      </p:sp>
      <p:sp>
        <p:nvSpPr>
          <p:cNvPr id="8" name="Content Placeholder 2">
            <a:extLst>
              <a:ext uri="{FF2B5EF4-FFF2-40B4-BE49-F238E27FC236}">
                <a16:creationId xmlns:a16="http://schemas.microsoft.com/office/drawing/2014/main" id="{A0B8645B-014A-44F9-806B-F128B5352325}"/>
              </a:ext>
            </a:extLst>
          </p:cNvPr>
          <p:cNvSpPr txBox="1">
            <a:spLocks/>
          </p:cNvSpPr>
          <p:nvPr/>
        </p:nvSpPr>
        <p:spPr>
          <a:xfrm>
            <a:off x="833527" y="3090332"/>
            <a:ext cx="6034565" cy="310375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dirty="0"/>
              <a:t>As extremist, anti-union think tanks unveiled attacks against truthful telling of history in education by educators and support staff. Our members have joined with local communities to fight back through protests, rallies, and filing lawsuits to ensure students have access to an accurate history that will ensure strong future citizens. </a:t>
            </a:r>
            <a:endParaRPr lang="en-US" dirty="0"/>
          </a:p>
        </p:txBody>
      </p:sp>
      <p:pic>
        <p:nvPicPr>
          <p:cNvPr id="9" name="Picture 8">
            <a:extLst>
              <a:ext uri="{FF2B5EF4-FFF2-40B4-BE49-F238E27FC236}">
                <a16:creationId xmlns:a16="http://schemas.microsoft.com/office/drawing/2014/main" id="{6FC13007-D4C9-4757-9380-620E78E5CFD9}"/>
              </a:ext>
            </a:extLst>
          </p:cNvPr>
          <p:cNvPicPr>
            <a:picLocks noChangeAspect="1"/>
          </p:cNvPicPr>
          <p:nvPr/>
        </p:nvPicPr>
        <p:blipFill>
          <a:blip r:embed="rId2"/>
          <a:stretch>
            <a:fillRect/>
          </a:stretch>
        </p:blipFill>
        <p:spPr>
          <a:xfrm>
            <a:off x="10804236" y="203200"/>
            <a:ext cx="1099126" cy="418715"/>
          </a:xfrm>
          <a:prstGeom prst="rect">
            <a:avLst/>
          </a:prstGeom>
        </p:spPr>
      </p:pic>
      <p:pic>
        <p:nvPicPr>
          <p:cNvPr id="18" name="Picture 17">
            <a:extLst>
              <a:ext uri="{FF2B5EF4-FFF2-40B4-BE49-F238E27FC236}">
                <a16:creationId xmlns:a16="http://schemas.microsoft.com/office/drawing/2014/main" id="{8A384C12-22E5-3344-A6BF-F6DE5BE95F59}"/>
              </a:ext>
            </a:extLst>
          </p:cNvPr>
          <p:cNvPicPr>
            <a:picLocks noChangeAspect="1"/>
          </p:cNvPicPr>
          <p:nvPr/>
        </p:nvPicPr>
        <p:blipFill>
          <a:blip r:embed="rId2"/>
          <a:stretch>
            <a:fillRect/>
          </a:stretch>
        </p:blipFill>
        <p:spPr>
          <a:xfrm>
            <a:off x="10851839" y="210870"/>
            <a:ext cx="1099126" cy="418715"/>
          </a:xfrm>
          <a:prstGeom prst="rect">
            <a:avLst/>
          </a:prstGeom>
        </p:spPr>
      </p:pic>
      <p:pic>
        <p:nvPicPr>
          <p:cNvPr id="3" name="Picture 5" descr="A group of people holding signs&#10;&#10;Description automatically generated">
            <a:extLst>
              <a:ext uri="{FF2B5EF4-FFF2-40B4-BE49-F238E27FC236}">
                <a16:creationId xmlns:a16="http://schemas.microsoft.com/office/drawing/2014/main" id="{DA145646-7E80-0801-8D1F-016206CEB26F}"/>
              </a:ext>
            </a:extLst>
          </p:cNvPr>
          <p:cNvPicPr>
            <a:picLocks noChangeAspect="1"/>
          </p:cNvPicPr>
          <p:nvPr/>
        </p:nvPicPr>
        <p:blipFill rotWithShape="1">
          <a:blip r:embed="rId3"/>
          <a:srcRect t="16486"/>
          <a:stretch/>
        </p:blipFill>
        <p:spPr>
          <a:xfrm>
            <a:off x="7327900" y="3666103"/>
            <a:ext cx="4864100" cy="2981026"/>
          </a:xfrm>
          <a:prstGeom prst="rect">
            <a:avLst/>
          </a:prstGeom>
        </p:spPr>
      </p:pic>
      <p:pic>
        <p:nvPicPr>
          <p:cNvPr id="6" name="Picture 9" descr="A group of people sitting on grass with signs&#10;&#10;Description automatically generated">
            <a:extLst>
              <a:ext uri="{FF2B5EF4-FFF2-40B4-BE49-F238E27FC236}">
                <a16:creationId xmlns:a16="http://schemas.microsoft.com/office/drawing/2014/main" id="{AFA7D01C-3389-01FC-D7F9-64DA41758699}"/>
              </a:ext>
            </a:extLst>
          </p:cNvPr>
          <p:cNvPicPr>
            <a:picLocks noChangeAspect="1"/>
          </p:cNvPicPr>
          <p:nvPr/>
        </p:nvPicPr>
        <p:blipFill rotWithShape="1">
          <a:blip r:embed="rId4"/>
          <a:srcRect t="2924" b="1428"/>
          <a:stretch/>
        </p:blipFill>
        <p:spPr>
          <a:xfrm>
            <a:off x="7327900" y="-2116"/>
            <a:ext cx="4864100" cy="3465935"/>
          </a:xfrm>
          <a:prstGeom prst="rect">
            <a:avLst/>
          </a:prstGeom>
        </p:spPr>
      </p:pic>
      <p:pic>
        <p:nvPicPr>
          <p:cNvPr id="14" name="Picture 13">
            <a:extLst>
              <a:ext uri="{FF2B5EF4-FFF2-40B4-BE49-F238E27FC236}">
                <a16:creationId xmlns:a16="http://schemas.microsoft.com/office/drawing/2014/main" id="{815A6ED4-2695-28AA-5F40-A042339BFB05}"/>
              </a:ext>
            </a:extLst>
          </p:cNvPr>
          <p:cNvPicPr>
            <a:picLocks noChangeAspect="1"/>
          </p:cNvPicPr>
          <p:nvPr/>
        </p:nvPicPr>
        <p:blipFill>
          <a:blip r:embed="rId2"/>
          <a:stretch>
            <a:fillRect/>
          </a:stretch>
        </p:blipFill>
        <p:spPr>
          <a:xfrm>
            <a:off x="10851839" y="212344"/>
            <a:ext cx="1099126" cy="418715"/>
          </a:xfrm>
          <a:prstGeom prst="rect">
            <a:avLst/>
          </a:prstGeom>
        </p:spPr>
      </p:pic>
    </p:spTree>
    <p:extLst>
      <p:ext uri="{BB962C8B-B14F-4D97-AF65-F5344CB8AC3E}">
        <p14:creationId xmlns:p14="http://schemas.microsoft.com/office/powerpoint/2010/main" val="2586879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965DDB1-4317-4A7F-8067-29D5ED6E0D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17" t="6732" r="1794" b="31656"/>
          <a:stretch/>
        </p:blipFill>
        <p:spPr bwMode="auto">
          <a:xfrm>
            <a:off x="-1" y="0"/>
            <a:ext cx="12191999" cy="59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E082F6F-B9A4-4E3C-A274-B9745EB16E9B}"/>
              </a:ext>
            </a:extLst>
          </p:cNvPr>
          <p:cNvSpPr>
            <a:spLocks noGrp="1"/>
          </p:cNvSpPr>
          <p:nvPr>
            <p:ph type="title"/>
          </p:nvPr>
        </p:nvSpPr>
        <p:spPr>
          <a:xfrm>
            <a:off x="293788" y="5957673"/>
            <a:ext cx="11604424" cy="863751"/>
          </a:xfrm>
        </p:spPr>
        <p:txBody>
          <a:bodyPr>
            <a:noAutofit/>
          </a:bodyPr>
          <a:lstStyle/>
          <a:p>
            <a:pPr algn="ctr">
              <a:lnSpc>
                <a:spcPct val="100000"/>
              </a:lnSpc>
            </a:pPr>
            <a:r>
              <a:rPr lang="en-US" sz="4800" b="1" dirty="0">
                <a:solidFill>
                  <a:srgbClr val="1743A6"/>
                </a:solidFill>
                <a:latin typeface="Times New Roman" panose="02020603050405020304" pitchFamily="18" charset="0"/>
                <a:cs typeface="Times New Roman" panose="02020603050405020304" pitchFamily="18" charset="0"/>
              </a:rPr>
              <a:t>Education and Social Justice Issues</a:t>
            </a:r>
            <a:endParaRPr lang="en-US" sz="4800" dirty="0">
              <a:solidFill>
                <a:srgbClr val="1743A6"/>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569D20D2-5CF4-9248-86EC-E6D657CCC502}"/>
              </a:ext>
            </a:extLst>
          </p:cNvPr>
          <p:cNvPicPr>
            <a:picLocks noChangeAspect="1"/>
          </p:cNvPicPr>
          <p:nvPr/>
        </p:nvPicPr>
        <p:blipFill>
          <a:blip r:embed="rId3"/>
          <a:stretch>
            <a:fillRect/>
          </a:stretch>
        </p:blipFill>
        <p:spPr>
          <a:xfrm>
            <a:off x="10851839" y="219751"/>
            <a:ext cx="1099126" cy="418715"/>
          </a:xfrm>
          <a:prstGeom prst="rect">
            <a:avLst/>
          </a:prstGeom>
        </p:spPr>
      </p:pic>
    </p:spTree>
    <p:extLst>
      <p:ext uri="{BB962C8B-B14F-4D97-AF65-F5344CB8AC3E}">
        <p14:creationId xmlns:p14="http://schemas.microsoft.com/office/powerpoint/2010/main" val="1518820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5153D3-24A2-4996-9370-6CB97AD6E4CD}"/>
              </a:ext>
            </a:extLst>
          </p:cNvPr>
          <p:cNvSpPr/>
          <p:nvPr/>
        </p:nvSpPr>
        <p:spPr>
          <a:xfrm>
            <a:off x="0" y="205519"/>
            <a:ext cx="11903362" cy="6652481"/>
          </a:xfrm>
          <a:prstGeom prst="rect">
            <a:avLst/>
          </a:prstGeom>
          <a:gradFill>
            <a:gsLst>
              <a:gs pos="1000">
                <a:srgbClr val="D82C25"/>
              </a:gs>
              <a:gs pos="100000">
                <a:srgbClr val="9116AA"/>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D485167-FD8B-4744-BE5B-367A478DA317}"/>
              </a:ext>
            </a:extLst>
          </p:cNvPr>
          <p:cNvSpPr/>
          <p:nvPr/>
        </p:nvSpPr>
        <p:spPr>
          <a:xfrm>
            <a:off x="288638" y="0"/>
            <a:ext cx="11903362" cy="6652481"/>
          </a:xfrm>
          <a:prstGeom prst="rect">
            <a:avLst/>
          </a:prstGeom>
          <a:solidFill>
            <a:srgbClr val="D9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9F7FD"/>
              </a:solidFill>
              <a:highlight>
                <a:srgbClr val="FFE699"/>
              </a:highlight>
            </a:endParaRPr>
          </a:p>
        </p:txBody>
      </p:sp>
      <p:pic>
        <p:nvPicPr>
          <p:cNvPr id="4" name="Picture 3">
            <a:extLst>
              <a:ext uri="{FF2B5EF4-FFF2-40B4-BE49-F238E27FC236}">
                <a16:creationId xmlns:a16="http://schemas.microsoft.com/office/drawing/2014/main" id="{36A94512-E8F4-4548-AA60-7BF10972B47A}"/>
              </a:ext>
            </a:extLst>
          </p:cNvPr>
          <p:cNvPicPr>
            <a:picLocks noChangeAspect="1"/>
          </p:cNvPicPr>
          <p:nvPr/>
        </p:nvPicPr>
        <p:blipFill>
          <a:blip r:embed="rId2"/>
          <a:stretch>
            <a:fillRect/>
          </a:stretch>
        </p:blipFill>
        <p:spPr>
          <a:xfrm>
            <a:off x="10804236" y="205519"/>
            <a:ext cx="1099126" cy="418715"/>
          </a:xfrm>
          <a:prstGeom prst="rect">
            <a:avLst/>
          </a:prstGeom>
        </p:spPr>
      </p:pic>
      <p:sp>
        <p:nvSpPr>
          <p:cNvPr id="12" name="Content Placeholder 2">
            <a:extLst>
              <a:ext uri="{FF2B5EF4-FFF2-40B4-BE49-F238E27FC236}">
                <a16:creationId xmlns:a16="http://schemas.microsoft.com/office/drawing/2014/main" id="{2E63E52F-DAEC-49BF-95CC-B176CBF3B7EA}"/>
              </a:ext>
            </a:extLst>
          </p:cNvPr>
          <p:cNvSpPr txBox="1">
            <a:spLocks/>
          </p:cNvSpPr>
          <p:nvPr/>
        </p:nvSpPr>
        <p:spPr>
          <a:xfrm>
            <a:off x="996463" y="2023271"/>
            <a:ext cx="10515601" cy="8225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dirty="0"/>
              <a:t>We believe Black Lives Matter and will continue to support the Asian Pacific Islander community who are currently facing increased discrimination and attacks.  </a:t>
            </a:r>
          </a:p>
          <a:p>
            <a:pPr marL="0" indent="0">
              <a:lnSpc>
                <a:spcPct val="100000"/>
              </a:lnSpc>
              <a:buFont typeface="Arial" panose="020B0604020202020204" pitchFamily="34" charset="0"/>
              <a:buNone/>
            </a:pPr>
            <a:endParaRPr lang="en-US" sz="2400" dirty="0"/>
          </a:p>
        </p:txBody>
      </p:sp>
      <p:pic>
        <p:nvPicPr>
          <p:cNvPr id="2050" name="Picture 2">
            <a:extLst>
              <a:ext uri="{FF2B5EF4-FFF2-40B4-BE49-F238E27FC236}">
                <a16:creationId xmlns:a16="http://schemas.microsoft.com/office/drawing/2014/main" id="{303FCE23-341D-486F-819F-954C1078A6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811" r="7191" b="27667"/>
          <a:stretch/>
        </p:blipFill>
        <p:spPr bwMode="auto">
          <a:xfrm>
            <a:off x="1119708" y="3125681"/>
            <a:ext cx="2532181" cy="310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a:extLst>
              <a:ext uri="{FF2B5EF4-FFF2-40B4-BE49-F238E27FC236}">
                <a16:creationId xmlns:a16="http://schemas.microsoft.com/office/drawing/2014/main" id="{DAEA678C-C1A1-4794-B005-70B3E7C5C1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836" b="21050"/>
          <a:stretch/>
        </p:blipFill>
        <p:spPr bwMode="auto">
          <a:xfrm>
            <a:off x="8274660" y="3125679"/>
            <a:ext cx="2797632" cy="310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Text&#10;&#10;Description automatically generated">
            <a:extLst>
              <a:ext uri="{FF2B5EF4-FFF2-40B4-BE49-F238E27FC236}">
                <a16:creationId xmlns:a16="http://schemas.microsoft.com/office/drawing/2014/main" id="{DA32F600-6A67-400D-8A30-11B5E181AE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2302" y="3125680"/>
            <a:ext cx="3101944" cy="3101944"/>
          </a:xfrm>
          <a:prstGeom prst="rect">
            <a:avLst/>
          </a:prstGeom>
        </p:spPr>
      </p:pic>
      <p:sp>
        <p:nvSpPr>
          <p:cNvPr id="10" name="Content Placeholder 2">
            <a:extLst>
              <a:ext uri="{FF2B5EF4-FFF2-40B4-BE49-F238E27FC236}">
                <a16:creationId xmlns:a16="http://schemas.microsoft.com/office/drawing/2014/main" id="{0A9C8AA2-18B0-E745-AFE8-D18AB44C40C9}"/>
              </a:ext>
            </a:extLst>
          </p:cNvPr>
          <p:cNvSpPr txBox="1">
            <a:spLocks/>
          </p:cNvSpPr>
          <p:nvPr/>
        </p:nvSpPr>
        <p:spPr>
          <a:xfrm>
            <a:off x="992010" y="529176"/>
            <a:ext cx="10207980" cy="13268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4400" b="1" dirty="0">
                <a:solidFill>
                  <a:srgbClr val="1743A6"/>
                </a:solidFill>
                <a:latin typeface="Times New Roman" panose="02020603050405020304" pitchFamily="18" charset="0"/>
                <a:cs typeface="Times New Roman" panose="02020603050405020304" pitchFamily="18" charset="0"/>
              </a:rPr>
              <a:t>CTA stands with its movement </a:t>
            </a:r>
            <a:br>
              <a:rPr lang="en-US" sz="4400" b="1" dirty="0">
                <a:solidFill>
                  <a:srgbClr val="1743A6"/>
                </a:solidFill>
                <a:latin typeface="Times New Roman" panose="02020603050405020304" pitchFamily="18" charset="0"/>
                <a:cs typeface="Times New Roman" panose="02020603050405020304" pitchFamily="18" charset="0"/>
              </a:rPr>
            </a:br>
            <a:r>
              <a:rPr lang="en-US" sz="4400" b="1" dirty="0">
                <a:solidFill>
                  <a:srgbClr val="1743A6"/>
                </a:solidFill>
                <a:latin typeface="Times New Roman" panose="02020603050405020304" pitchFamily="18" charset="0"/>
                <a:cs typeface="Times New Roman" panose="02020603050405020304" pitchFamily="18" charset="0"/>
              </a:rPr>
              <a:t>partners against racism and bigotry</a:t>
            </a:r>
            <a:endParaRPr lang="en-US" sz="4400" dirty="0">
              <a:solidFill>
                <a:srgbClr val="1743A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7075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5AEE25-B060-444D-9083-1F61BAA08E6E}"/>
              </a:ext>
            </a:extLst>
          </p:cNvPr>
          <p:cNvSpPr/>
          <p:nvPr/>
        </p:nvSpPr>
        <p:spPr>
          <a:xfrm>
            <a:off x="0" y="205519"/>
            <a:ext cx="11903362" cy="6652481"/>
          </a:xfrm>
          <a:prstGeom prst="rect">
            <a:avLst/>
          </a:prstGeom>
          <a:gradFill>
            <a:gsLst>
              <a:gs pos="1000">
                <a:srgbClr val="9116AA"/>
              </a:gs>
              <a:gs pos="100000">
                <a:srgbClr val="1743A6"/>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0653C62-338C-124A-BA5A-8EBC7ADF9263}"/>
              </a:ext>
            </a:extLst>
          </p:cNvPr>
          <p:cNvSpPr/>
          <p:nvPr/>
        </p:nvSpPr>
        <p:spPr>
          <a:xfrm>
            <a:off x="288638" y="0"/>
            <a:ext cx="11903362" cy="6652481"/>
          </a:xfrm>
          <a:prstGeom prst="rect">
            <a:avLst/>
          </a:prstGeom>
          <a:solidFill>
            <a:srgbClr val="D9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9F7FD"/>
              </a:solidFill>
            </a:endParaRPr>
          </a:p>
        </p:txBody>
      </p:sp>
      <p:pic>
        <p:nvPicPr>
          <p:cNvPr id="9" name="Picture 8">
            <a:extLst>
              <a:ext uri="{FF2B5EF4-FFF2-40B4-BE49-F238E27FC236}">
                <a16:creationId xmlns:a16="http://schemas.microsoft.com/office/drawing/2014/main" id="{AF3198B2-3C97-C646-8ECF-6EC94448AD8D}"/>
              </a:ext>
            </a:extLst>
          </p:cNvPr>
          <p:cNvPicPr>
            <a:picLocks noChangeAspect="1"/>
          </p:cNvPicPr>
          <p:nvPr/>
        </p:nvPicPr>
        <p:blipFill rotWithShape="1">
          <a:blip r:embed="rId2"/>
          <a:srcRect l="4040" r="8035"/>
          <a:stretch/>
        </p:blipFill>
        <p:spPr>
          <a:xfrm>
            <a:off x="5972176" y="0"/>
            <a:ext cx="6219824" cy="6654800"/>
          </a:xfrm>
          <a:prstGeom prst="rect">
            <a:avLst/>
          </a:prstGeom>
        </p:spPr>
      </p:pic>
      <p:sp>
        <p:nvSpPr>
          <p:cNvPr id="2" name="Title 1">
            <a:extLst>
              <a:ext uri="{FF2B5EF4-FFF2-40B4-BE49-F238E27FC236}">
                <a16:creationId xmlns:a16="http://schemas.microsoft.com/office/drawing/2014/main" id="{3A884AAB-6186-40DA-9930-AE4858B818F4}"/>
              </a:ext>
            </a:extLst>
          </p:cNvPr>
          <p:cNvSpPr>
            <a:spLocks noGrp="1"/>
          </p:cNvSpPr>
          <p:nvPr>
            <p:ph type="title"/>
          </p:nvPr>
        </p:nvSpPr>
        <p:spPr>
          <a:xfrm>
            <a:off x="1080680" y="1009318"/>
            <a:ext cx="4014787" cy="1656302"/>
          </a:xfrm>
        </p:spPr>
        <p:txBody>
          <a:bodyPr>
            <a:noAutofit/>
          </a:bodyPr>
          <a:lstStyle/>
          <a:p>
            <a:r>
              <a:rPr lang="en-US" b="1" dirty="0">
                <a:solidFill>
                  <a:srgbClr val="1743A6"/>
                </a:solidFill>
                <a:latin typeface="Times New Roman" panose="02020603050405020304" pitchFamily="18" charset="0"/>
                <a:cs typeface="Times New Roman" panose="02020603050405020304" pitchFamily="18" charset="0"/>
              </a:rPr>
              <a:t>Strengthening</a:t>
            </a:r>
            <a:br>
              <a:rPr lang="en-US" b="1" dirty="0">
                <a:latin typeface="Times New Roman" panose="02020603050405020304" pitchFamily="18" charset="0"/>
                <a:cs typeface="Times New Roman" panose="02020603050405020304" pitchFamily="18" charset="0"/>
              </a:rPr>
            </a:br>
            <a:r>
              <a:rPr lang="en-US" b="1" dirty="0">
                <a:solidFill>
                  <a:srgbClr val="1743A6"/>
                </a:solidFill>
                <a:latin typeface="Times New Roman" panose="02020603050405020304" pitchFamily="18" charset="0"/>
                <a:cs typeface="Times New Roman" panose="02020603050405020304" pitchFamily="18" charset="0"/>
              </a:rPr>
              <a:t>Our Collective</a:t>
            </a:r>
            <a:br>
              <a:rPr lang="en-US" b="1" dirty="0">
                <a:solidFill>
                  <a:srgbClr val="1743A6"/>
                </a:solidFill>
                <a:latin typeface="Times New Roman" panose="02020603050405020304" pitchFamily="18" charset="0"/>
                <a:cs typeface="Times New Roman" panose="02020603050405020304" pitchFamily="18" charset="0"/>
              </a:rPr>
            </a:br>
            <a:r>
              <a:rPr lang="en-US" b="1" dirty="0">
                <a:solidFill>
                  <a:srgbClr val="1743A6"/>
                </a:solidFill>
                <a:latin typeface="Times New Roman" panose="02020603050405020304" pitchFamily="18" charset="0"/>
                <a:cs typeface="Times New Roman" panose="02020603050405020304" pitchFamily="18" charset="0"/>
              </a:rPr>
              <a:t>Power</a:t>
            </a:r>
            <a:endParaRPr lang="en-US" dirty="0">
              <a:solidFill>
                <a:srgbClr val="1743A6"/>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86E1C31-9F75-46AC-A54E-1B3CC7EE238E}"/>
              </a:ext>
            </a:extLst>
          </p:cNvPr>
          <p:cNvSpPr>
            <a:spLocks noGrp="1"/>
          </p:cNvSpPr>
          <p:nvPr>
            <p:ph idx="1"/>
          </p:nvPr>
        </p:nvSpPr>
        <p:spPr>
          <a:xfrm>
            <a:off x="1080680" y="3087371"/>
            <a:ext cx="4014786" cy="2545334"/>
          </a:xfrm>
        </p:spPr>
        <p:txBody>
          <a:bodyPr>
            <a:noAutofit/>
          </a:bodyPr>
          <a:lstStyle/>
          <a:p>
            <a:pPr marL="0" indent="0">
              <a:lnSpc>
                <a:spcPct val="100000"/>
              </a:lnSpc>
              <a:buNone/>
            </a:pPr>
            <a:r>
              <a:rPr lang="en-US" sz="2400" dirty="0">
                <a:latin typeface="Sailec" pitchFamily="2" charset="77"/>
              </a:rPr>
              <a:t>We believe that highly-skilled </a:t>
            </a:r>
            <a:r>
              <a:rPr lang="en-US" sz="2400" dirty="0"/>
              <a:t>professionals</a:t>
            </a:r>
            <a:r>
              <a:rPr lang="en-US" sz="2400" dirty="0">
                <a:latin typeface="Sailec" pitchFamily="2" charset="77"/>
              </a:rPr>
              <a:t> should receive a professional wage. Our staff has the resources to help local negotiators achieve a fair wage and healthcare benefits for all members.</a:t>
            </a:r>
          </a:p>
        </p:txBody>
      </p:sp>
      <p:pic>
        <p:nvPicPr>
          <p:cNvPr id="11" name="Picture 10">
            <a:extLst>
              <a:ext uri="{FF2B5EF4-FFF2-40B4-BE49-F238E27FC236}">
                <a16:creationId xmlns:a16="http://schemas.microsoft.com/office/drawing/2014/main" id="{792AACE3-6A2E-2C40-A74C-DACC4A27F63B}"/>
              </a:ext>
            </a:extLst>
          </p:cNvPr>
          <p:cNvPicPr>
            <a:picLocks noChangeAspect="1"/>
          </p:cNvPicPr>
          <p:nvPr/>
        </p:nvPicPr>
        <p:blipFill>
          <a:blip r:embed="rId3"/>
          <a:stretch>
            <a:fillRect/>
          </a:stretch>
        </p:blipFill>
        <p:spPr>
          <a:xfrm>
            <a:off x="10804236" y="203200"/>
            <a:ext cx="1099126" cy="418715"/>
          </a:xfrm>
          <a:prstGeom prst="rect">
            <a:avLst/>
          </a:prstGeom>
        </p:spPr>
      </p:pic>
    </p:spTree>
    <p:extLst>
      <p:ext uri="{BB962C8B-B14F-4D97-AF65-F5344CB8AC3E}">
        <p14:creationId xmlns:p14="http://schemas.microsoft.com/office/powerpoint/2010/main" val="11110465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bff37643-240b-4141-84e9-ae36adcd9072" xsi:nil="true"/>
    <_ip_UnifiedCompliancePolicyProperties xmlns="http://schemas.microsoft.com/sharepoint/v3" xsi:nil="true"/>
    <TaxKeywordTaxHTField xmlns="bff37643-240b-4141-84e9-ae36adcd9072">
      <Terms xmlns="http://schemas.microsoft.com/office/infopath/2007/PartnerControls"/>
    </TaxKeywordTaxHTField>
    <SharedWithUsers xmlns="bff37643-240b-4141-84e9-ae36adcd9072">
      <UserInfo>
        <DisplayName>O'Hara, Shannon</DisplayName>
        <AccountId>164</AccountId>
        <AccountType/>
      </UserInfo>
      <UserInfo>
        <DisplayName>Feldman, Amy</DisplayName>
        <AccountId>123</AccountId>
        <AccountType/>
      </UserInfo>
      <UserInfo>
        <DisplayName>Barbieri, Christina</DisplayName>
        <AccountId>676</AccountId>
        <AccountType/>
      </UserInfo>
    </SharedWithUsers>
    <lcf76f155ced4ddcb4097134ff3c332f xmlns="980c3006-6336-42ce-94e7-e59a0ac45e3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7A1EE34B109E04FB3784460AC55A1BD" ma:contentTypeVersion="22" ma:contentTypeDescription="Create a new document." ma:contentTypeScope="" ma:versionID="077b808fde14f0f86ae09e47e153d62d">
  <xsd:schema xmlns:xsd="http://www.w3.org/2001/XMLSchema" xmlns:xs="http://www.w3.org/2001/XMLSchema" xmlns:p="http://schemas.microsoft.com/office/2006/metadata/properties" xmlns:ns1="http://schemas.microsoft.com/sharepoint/v3" xmlns:ns2="bff37643-240b-4141-84e9-ae36adcd9072" xmlns:ns3="980c3006-6336-42ce-94e7-e59a0ac45e3b" targetNamespace="http://schemas.microsoft.com/office/2006/metadata/properties" ma:root="true" ma:fieldsID="21c4b29acedf53cc0112badb145021b8" ns1:_="" ns2:_="" ns3:_="">
    <xsd:import namespace="http://schemas.microsoft.com/sharepoint/v3"/>
    <xsd:import namespace="bff37643-240b-4141-84e9-ae36adcd9072"/>
    <xsd:import namespace="980c3006-6336-42ce-94e7-e59a0ac45e3b"/>
    <xsd:element name="properties">
      <xsd:complexType>
        <xsd:sequence>
          <xsd:element name="documentManagement">
            <xsd:complexType>
              <xsd:all>
                <xsd:element ref="ns2:TaxKeywordTaxHTField" minOccurs="0"/>
                <xsd:element ref="ns2:TaxCatchAll" minOccurs="0"/>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1:_ip_UnifiedCompliancePolicyProperties" minOccurs="0"/>
                <xsd:element ref="ns1:_ip_UnifiedCompliancePolicyUIAc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description="" ma:hidden="true" ma:internalName="_ip_UnifiedCompliancePolicyProperties">
      <xsd:simpleType>
        <xsd:restriction base="dms:Note"/>
      </xsd:simpleType>
    </xsd:element>
    <xsd:element name="_ip_UnifiedCompliancePolicyUIAction" ma:index="19"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f37643-240b-4141-84e9-ae36adcd9072" elementFormDefault="qualified">
    <xsd:import namespace="http://schemas.microsoft.com/office/2006/documentManagement/types"/>
    <xsd:import namespace="http://schemas.microsoft.com/office/infopath/2007/PartnerControls"/>
    <xsd:element name="TaxKeywordTaxHTField" ma:index="9" nillable="true" ma:taxonomy="true" ma:internalName="TaxKeywordTaxHTField" ma:taxonomyFieldName="TaxKeyword" ma:displayName="Enterprise Keywords" ma:fieldId="{23f27201-bee3-471e-b2e7-b64fd8b7ca38}" ma:taxonomyMulti="true" ma:sspId="cf9bba2e-55e2-4ded-9a4c-4ef1a3ead4bd" ma:termSetId="00000000-0000-0000-0000-000000000000" ma:anchorId="00000000-0000-0000-0000-000000000000" ma:open="true" ma:isKeyword="true">
      <xsd:complexType>
        <xsd:sequence>
          <xsd:element ref="pc:Terms" minOccurs="0" maxOccurs="1"/>
        </xsd:sequence>
      </xsd:complexType>
    </xsd:element>
    <xsd:element name="TaxCatchAll" ma:index="10" nillable="true" ma:displayName="Taxonomy Catch All Column" ma:description="" ma:hidden="true" ma:list="{1ff39900-db04-4132-8c4b-2176a9020689}" ma:internalName="TaxCatchAll" ma:showField="CatchAllData" ma:web="bff37643-240b-4141-84e9-ae36adcd9072">
      <xsd:complexType>
        <xsd:complexContent>
          <xsd:extension base="dms:MultiChoiceLookup">
            <xsd:sequence>
              <xsd:element name="Value" type="dms:Lookup" maxOccurs="unbounded" minOccurs="0" nillable="true"/>
            </xsd:sequence>
          </xsd:extension>
        </xsd:complexContent>
      </xsd:complexType>
    </xsd:element>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80c3006-6336-42ce-94e7-e59a0ac45e3b"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AutoTags" ma:index="15" nillable="true" ma:displayName="MediaServiceAutoTags" ma:description="" ma:internalName="MediaServiceAutoTags" ma:readOnly="true">
      <xsd:simpleType>
        <xsd:restriction base="dms:Text"/>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MediaLengthInSeconds" ma:hidden="true"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cf9bba2e-55e2-4ded-9a4c-4ef1a3ead4bd" ma:termSetId="09814cd3-568e-fe90-9814-8d621ff8fb84" ma:anchorId="fba54fb3-c3e1-fe81-a776-ca4b69148c4d" ma:open="true" ma:isKeyword="false">
      <xsd:complexType>
        <xsd:sequence>
          <xsd:element ref="pc:Terms" minOccurs="0" maxOccurs="1"/>
        </xsd:sequence>
      </xsd:complex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4601EA-D7D3-4364-8A4E-689DF22D98A2}">
  <ds:schemaRefs>
    <ds:schemaRef ds:uri="bff37643-240b-4141-84e9-ae36adcd9072"/>
    <ds:schemaRef ds:uri="http://schemas.microsoft.com/office/2006/metadata/properties"/>
    <ds:schemaRef ds:uri="http://purl.org/dc/elements/1.1/"/>
    <ds:schemaRef ds:uri="http://schemas.microsoft.com/sharepoint/v3"/>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980c3006-6336-42ce-94e7-e59a0ac45e3b"/>
    <ds:schemaRef ds:uri="http://www.w3.org/XML/1998/namespace"/>
    <ds:schemaRef ds:uri="http://purl.org/dc/dcmitype/"/>
  </ds:schemaRefs>
</ds:datastoreItem>
</file>

<file path=customXml/itemProps2.xml><?xml version="1.0" encoding="utf-8"?>
<ds:datastoreItem xmlns:ds="http://schemas.openxmlformats.org/officeDocument/2006/customXml" ds:itemID="{F1CEDC4B-3DA2-4201-8FAF-B08840875FEB}">
  <ds:schemaRefs>
    <ds:schemaRef ds:uri="980c3006-6336-42ce-94e7-e59a0ac45e3b"/>
    <ds:schemaRef ds:uri="bff37643-240b-4141-84e9-ae36adcd907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E31CDC8-5477-45C1-9361-D7C9FD7B97F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147</TotalTime>
  <Words>700</Words>
  <Application>Microsoft Office PowerPoint</Application>
  <PresentationFormat>Widescreen</PresentationFormat>
  <Paragraphs>67</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Sailec</vt:lpstr>
      <vt:lpstr>Times New Roman</vt:lpstr>
      <vt:lpstr>Office Theme</vt:lpstr>
      <vt:lpstr>PowerPoint Presentation</vt:lpstr>
      <vt:lpstr>part of a legacy of California educators working together…</vt:lpstr>
      <vt:lpstr>PowerPoint Presentation</vt:lpstr>
      <vt:lpstr>PowerPoint Presentation</vt:lpstr>
      <vt:lpstr>PowerPoint Presentation</vt:lpstr>
      <vt:lpstr>PowerPoint Presentation</vt:lpstr>
      <vt:lpstr>Education and Social Justice Issues</vt:lpstr>
      <vt:lpstr>PowerPoint Presentation</vt:lpstr>
      <vt:lpstr>Strengthening Our Collective Power</vt:lpstr>
      <vt:lpstr>Professional Growth Opportunities</vt:lpstr>
      <vt:lpstr>CTA Access to Savings</vt:lpstr>
      <vt:lpstr>Insurance and Long-Term Savings</vt:lpstr>
      <vt:lpstr>[Insert Local] worked to improve the conditions of teaching and learning locally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CTA!</dc:title>
  <dc:creator>Sibby, Ed</dc:creator>
  <cp:lastModifiedBy>Barbieri, Christina</cp:lastModifiedBy>
  <cp:revision>49</cp:revision>
  <dcterms:created xsi:type="dcterms:W3CDTF">2020-06-29T23:56:01Z</dcterms:created>
  <dcterms:modified xsi:type="dcterms:W3CDTF">2023-08-09T17:19:59Z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0x01010017A1EE34B109E04FB3784460AC55A1BD</vt:lpwstr>
  </property>
  <property fmtid="{D5CDD505-2E9C-101B-9397-08002B2CF9AE}" pid="3" name="TaxKeyword">
    <vt:lpwstr/>
  </property>
  <property fmtid="{D5CDD505-2E9C-101B-9397-08002B2CF9AE}" pid="4" name="MediaServiceImageTags">
    <vt:lpwstr/>
  </property>
</Properties>
</file>