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2" r:id="rId6"/>
    <p:sldId id="266" r:id="rId7"/>
    <p:sldId id="265" r:id="rId8"/>
    <p:sldId id="267" r:id="rId9"/>
    <p:sldId id="257" r:id="rId10"/>
    <p:sldId id="269" r:id="rId11"/>
    <p:sldId id="258" r:id="rId12"/>
    <p:sldId id="259" r:id="rId13"/>
    <p:sldId id="260" r:id="rId14"/>
    <p:sldId id="261" r:id="rId15"/>
    <p:sldId id="263" r:id="rId16"/>
    <p:sldId id="271" r:id="rId17"/>
    <p:sldId id="26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B044"/>
    <a:srgbClr val="9116AA"/>
    <a:srgbClr val="D82C25"/>
    <a:srgbClr val="FFE699"/>
    <a:srgbClr val="F57F46"/>
    <a:srgbClr val="1743A6"/>
    <a:srgbClr val="FFD862"/>
    <a:srgbClr val="D9F7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6CD113-CEAF-48F5-B1B0-543BCD5E4822}" v="4" dt="2021-06-11T15:03:40.465"/>
    <p1510:client id="{659A6CBC-06A6-888A-3B8D-67EB455C60AC}" v="33" dt="2021-06-11T14:59:24.3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19"/>
    <p:restoredTop sz="94733"/>
  </p:normalViewPr>
  <p:slideViewPr>
    <p:cSldViewPr snapToGrid="0">
      <p:cViewPr varScale="1">
        <p:scale>
          <a:sx n="46" d="100"/>
          <a:sy n="46" d="100"/>
        </p:scale>
        <p:origin x="36"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man, Jonathan" userId="S::jgoldman@cta.org::7361dad6-c704-4c59-9dfd-9d585a4dfe1c" providerId="AD" clId="Web-{659A6CBC-06A6-888A-3B8D-67EB455C60AC}"/>
    <pc:docChg chg="modSld">
      <pc:chgData name="Goldman, Jonathan" userId="S::jgoldman@cta.org::7361dad6-c704-4c59-9dfd-9d585a4dfe1c" providerId="AD" clId="Web-{659A6CBC-06A6-888A-3B8D-67EB455C60AC}" dt="2021-06-11T14:59:24.327" v="24" actId="14100"/>
      <pc:docMkLst>
        <pc:docMk/>
      </pc:docMkLst>
      <pc:sldChg chg="addSp delSp modSp">
        <pc:chgData name="Goldman, Jonathan" userId="S::jgoldman@cta.org::7361dad6-c704-4c59-9dfd-9d585a4dfe1c" providerId="AD" clId="Web-{659A6CBC-06A6-888A-3B8D-67EB455C60AC}" dt="2021-06-11T14:59:24.327" v="24" actId="14100"/>
        <pc:sldMkLst>
          <pc:docMk/>
          <pc:sldMk cId="700258210" sldId="256"/>
        </pc:sldMkLst>
        <pc:spChg chg="mod">
          <ac:chgData name="Goldman, Jonathan" userId="S::jgoldman@cta.org::7361dad6-c704-4c59-9dfd-9d585a4dfe1c" providerId="AD" clId="Web-{659A6CBC-06A6-888A-3B8D-67EB455C60AC}" dt="2021-06-11T14:56:36.145" v="20" actId="20577"/>
          <ac:spMkLst>
            <pc:docMk/>
            <pc:sldMk cId="700258210" sldId="256"/>
            <ac:spMk id="9" creationId="{33A31F9E-8D48-9646-9439-99BD49FB38B3}"/>
          </ac:spMkLst>
        </pc:spChg>
        <pc:picChg chg="add mod">
          <ac:chgData name="Goldman, Jonathan" userId="S::jgoldman@cta.org::7361dad6-c704-4c59-9dfd-9d585a4dfe1c" providerId="AD" clId="Web-{659A6CBC-06A6-888A-3B8D-67EB455C60AC}" dt="2021-06-11T14:59:24.327" v="24" actId="14100"/>
          <ac:picMkLst>
            <pc:docMk/>
            <pc:sldMk cId="700258210" sldId="256"/>
            <ac:picMk id="4" creationId="{29BDAAD5-BD35-434D-8D1B-5D844E36C29E}"/>
          </ac:picMkLst>
        </pc:picChg>
        <pc:picChg chg="del">
          <ac:chgData name="Goldman, Jonathan" userId="S::jgoldman@cta.org::7361dad6-c704-4c59-9dfd-9d585a4dfe1c" providerId="AD" clId="Web-{659A6CBC-06A6-888A-3B8D-67EB455C60AC}" dt="2021-06-11T14:58:34.652" v="21"/>
          <ac:picMkLst>
            <pc:docMk/>
            <pc:sldMk cId="700258210" sldId="256"/>
            <ac:picMk id="13" creationId="{C73D43E0-B9A6-3849-AF72-402C10605368}"/>
          </ac:picMkLst>
        </pc:picChg>
      </pc:sldChg>
      <pc:sldChg chg="modSp">
        <pc:chgData name="Goldman, Jonathan" userId="S::jgoldman@cta.org::7361dad6-c704-4c59-9dfd-9d585a4dfe1c" providerId="AD" clId="Web-{659A6CBC-06A6-888A-3B8D-67EB455C60AC}" dt="2021-06-11T14:55:07.124" v="17" actId="14100"/>
        <pc:sldMkLst>
          <pc:docMk/>
          <pc:sldMk cId="2779925745" sldId="265"/>
        </pc:sldMkLst>
        <pc:spChg chg="mod">
          <ac:chgData name="Goldman, Jonathan" userId="S::jgoldman@cta.org::7361dad6-c704-4c59-9dfd-9d585a4dfe1c" providerId="AD" clId="Web-{659A6CBC-06A6-888A-3B8D-67EB455C60AC}" dt="2021-06-11T14:54:53.186" v="15" actId="14100"/>
          <ac:spMkLst>
            <pc:docMk/>
            <pc:sldMk cId="2779925745" sldId="265"/>
            <ac:spMk id="4" creationId="{18D7E403-8F62-954D-80A4-195DA22B2F86}"/>
          </ac:spMkLst>
        </pc:spChg>
        <pc:spChg chg="mod">
          <ac:chgData name="Goldman, Jonathan" userId="S::jgoldman@cta.org::7361dad6-c704-4c59-9dfd-9d585a4dfe1c" providerId="AD" clId="Web-{659A6CBC-06A6-888A-3B8D-67EB455C60AC}" dt="2021-06-11T14:54:44.670" v="14" actId="20577"/>
          <ac:spMkLst>
            <pc:docMk/>
            <pc:sldMk cId="2779925745" sldId="265"/>
            <ac:spMk id="5" creationId="{2DD250C5-D43D-314D-88FA-60BE4ED44A0E}"/>
          </ac:spMkLst>
        </pc:spChg>
        <pc:spChg chg="mod">
          <ac:chgData name="Goldman, Jonathan" userId="S::jgoldman@cta.org::7361dad6-c704-4c59-9dfd-9d585a4dfe1c" providerId="AD" clId="Web-{659A6CBC-06A6-888A-3B8D-67EB455C60AC}" dt="2021-06-11T14:55:07.124" v="17" actId="14100"/>
          <ac:spMkLst>
            <pc:docMk/>
            <pc:sldMk cId="2779925745" sldId="265"/>
            <ac:spMk id="14" creationId="{9A5B956D-D65E-6E4A-B87A-BE275A9E3502}"/>
          </ac:spMkLst>
        </pc:spChg>
      </pc:sldChg>
      <pc:sldChg chg="modSp">
        <pc:chgData name="Goldman, Jonathan" userId="S::jgoldman@cta.org::7361dad6-c704-4c59-9dfd-9d585a4dfe1c" providerId="AD" clId="Web-{659A6CBC-06A6-888A-3B8D-67EB455C60AC}" dt="2021-06-11T14:54:07.746" v="11" actId="20577"/>
        <pc:sldMkLst>
          <pc:docMk/>
          <pc:sldMk cId="2467290452" sldId="267"/>
        </pc:sldMkLst>
        <pc:spChg chg="mod">
          <ac:chgData name="Goldman, Jonathan" userId="S::jgoldman@cta.org::7361dad6-c704-4c59-9dfd-9d585a4dfe1c" providerId="AD" clId="Web-{659A6CBC-06A6-888A-3B8D-67EB455C60AC}" dt="2021-06-11T14:54:07.746" v="11" actId="20577"/>
          <ac:spMkLst>
            <pc:docMk/>
            <pc:sldMk cId="2467290452" sldId="267"/>
            <ac:spMk id="7" creationId="{54E99DEE-B79A-42A1-81DE-FEC779673525}"/>
          </ac:spMkLst>
        </pc:spChg>
      </pc:sldChg>
    </pc:docChg>
  </pc:docChgLst>
  <pc:docChgLst>
    <pc:chgData name="Goldman, Jonathan" userId="7361dad6-c704-4c59-9dfd-9d585a4dfe1c" providerId="ADAL" clId="{536CD113-CEAF-48F5-B1B0-543BCD5E4822}"/>
    <pc:docChg chg="modSld">
      <pc:chgData name="Goldman, Jonathan" userId="7361dad6-c704-4c59-9dfd-9d585a4dfe1c" providerId="ADAL" clId="{536CD113-CEAF-48F5-B1B0-543BCD5E4822}" dt="2021-06-11T15:03:40.465" v="3" actId="255"/>
      <pc:docMkLst>
        <pc:docMk/>
      </pc:docMkLst>
      <pc:sldChg chg="modSp">
        <pc:chgData name="Goldman, Jonathan" userId="7361dad6-c704-4c59-9dfd-9d585a4dfe1c" providerId="ADAL" clId="{536CD113-CEAF-48F5-B1B0-543BCD5E4822}" dt="2021-06-11T15:03:40.465" v="3" actId="255"/>
        <pc:sldMkLst>
          <pc:docMk/>
          <pc:sldMk cId="700258210" sldId="256"/>
        </pc:sldMkLst>
        <pc:spChg chg="mod">
          <ac:chgData name="Goldman, Jonathan" userId="7361dad6-c704-4c59-9dfd-9d585a4dfe1c" providerId="ADAL" clId="{536CD113-CEAF-48F5-B1B0-543BCD5E4822}" dt="2021-06-11T15:03:40.465" v="3" actId="255"/>
          <ac:spMkLst>
            <pc:docMk/>
            <pc:sldMk cId="700258210" sldId="256"/>
            <ac:spMk id="9" creationId="{33A31F9E-8D48-9646-9439-99BD49FB38B3}"/>
          </ac:spMkLst>
        </pc:spChg>
      </pc:sldChg>
      <pc:sldChg chg="modSp">
        <pc:chgData name="Goldman, Jonathan" userId="7361dad6-c704-4c59-9dfd-9d585a4dfe1c" providerId="ADAL" clId="{536CD113-CEAF-48F5-B1B0-543BCD5E4822}" dt="2021-06-11T15:03:00.756" v="1" actId="2711"/>
        <pc:sldMkLst>
          <pc:docMk/>
          <pc:sldMk cId="810156283" sldId="262"/>
        </pc:sldMkLst>
        <pc:spChg chg="mod">
          <ac:chgData name="Goldman, Jonathan" userId="7361dad6-c704-4c59-9dfd-9d585a4dfe1c" providerId="ADAL" clId="{536CD113-CEAF-48F5-B1B0-543BCD5E4822}" dt="2021-06-11T15:03:00.756" v="1" actId="2711"/>
          <ac:spMkLst>
            <pc:docMk/>
            <pc:sldMk cId="810156283" sldId="262"/>
            <ac:spMk id="11" creationId="{6BEF6495-53BA-424F-BBB3-1BEE1A91D194}"/>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63C07-B9E9-4F31-80BB-A561091CB1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C96A0E-E771-4059-A28D-66A45D1095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0D5FEB-614E-4704-AF1E-68563B7A8DEE}"/>
              </a:ext>
            </a:extLst>
          </p:cNvPr>
          <p:cNvSpPr>
            <a:spLocks noGrp="1"/>
          </p:cNvSpPr>
          <p:nvPr>
            <p:ph type="dt" sz="half" idx="10"/>
          </p:nvPr>
        </p:nvSpPr>
        <p:spPr/>
        <p:txBody>
          <a:bodyPr/>
          <a:lstStyle/>
          <a:p>
            <a:fld id="{D47354B1-9062-4E48-90DD-1A72A86ED7CE}" type="datetimeFigureOut">
              <a:rPr lang="en-US" smtClean="0"/>
              <a:t>6/11/2021</a:t>
            </a:fld>
            <a:endParaRPr lang="en-US"/>
          </a:p>
        </p:txBody>
      </p:sp>
      <p:sp>
        <p:nvSpPr>
          <p:cNvPr id="5" name="Footer Placeholder 4">
            <a:extLst>
              <a:ext uri="{FF2B5EF4-FFF2-40B4-BE49-F238E27FC236}">
                <a16:creationId xmlns:a16="http://schemas.microsoft.com/office/drawing/2014/main" id="{A9A7EDF8-11DC-4050-BF3D-8FA653FF4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7A182-3EC9-4BD7-9C04-328162B730CE}"/>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33267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91DCC-9267-4903-B79A-9641011F03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28BF96-AADF-4431-913B-95ED62CE16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1487F-662B-4A48-BD3A-58AAC47109F6}"/>
              </a:ext>
            </a:extLst>
          </p:cNvPr>
          <p:cNvSpPr>
            <a:spLocks noGrp="1"/>
          </p:cNvSpPr>
          <p:nvPr>
            <p:ph type="dt" sz="half" idx="10"/>
          </p:nvPr>
        </p:nvSpPr>
        <p:spPr/>
        <p:txBody>
          <a:bodyPr/>
          <a:lstStyle/>
          <a:p>
            <a:fld id="{D47354B1-9062-4E48-90DD-1A72A86ED7CE}" type="datetimeFigureOut">
              <a:rPr lang="en-US" smtClean="0"/>
              <a:t>6/11/2021</a:t>
            </a:fld>
            <a:endParaRPr lang="en-US"/>
          </a:p>
        </p:txBody>
      </p:sp>
      <p:sp>
        <p:nvSpPr>
          <p:cNvPr id="5" name="Footer Placeholder 4">
            <a:extLst>
              <a:ext uri="{FF2B5EF4-FFF2-40B4-BE49-F238E27FC236}">
                <a16:creationId xmlns:a16="http://schemas.microsoft.com/office/drawing/2014/main" id="{17DA3AEF-FBE2-4C1A-ABE9-840D659568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B3E26-6E9F-4AB9-8924-D880D91FAFDE}"/>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799838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B403CB-8206-442C-99BC-4AA23C5BC7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EF29EA-B301-44FC-B3F8-527342B1AD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2CC890-8092-42ED-82F3-4673AF358D3A}"/>
              </a:ext>
            </a:extLst>
          </p:cNvPr>
          <p:cNvSpPr>
            <a:spLocks noGrp="1"/>
          </p:cNvSpPr>
          <p:nvPr>
            <p:ph type="dt" sz="half" idx="10"/>
          </p:nvPr>
        </p:nvSpPr>
        <p:spPr/>
        <p:txBody>
          <a:bodyPr/>
          <a:lstStyle/>
          <a:p>
            <a:fld id="{D47354B1-9062-4E48-90DD-1A72A86ED7CE}" type="datetimeFigureOut">
              <a:rPr lang="en-US" smtClean="0"/>
              <a:t>6/11/2021</a:t>
            </a:fld>
            <a:endParaRPr lang="en-US"/>
          </a:p>
        </p:txBody>
      </p:sp>
      <p:sp>
        <p:nvSpPr>
          <p:cNvPr id="5" name="Footer Placeholder 4">
            <a:extLst>
              <a:ext uri="{FF2B5EF4-FFF2-40B4-BE49-F238E27FC236}">
                <a16:creationId xmlns:a16="http://schemas.microsoft.com/office/drawing/2014/main" id="{ED4E82FA-9F1F-45B2-8242-F2E810F240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E46EF-DF27-484C-BCCA-03BA4F912FD5}"/>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352335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3202-522E-43B3-8870-202F563A3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F146A8-518A-46BB-9657-E86200F0D7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3339B7-DD39-47AD-B282-8B1C19D286DF}"/>
              </a:ext>
            </a:extLst>
          </p:cNvPr>
          <p:cNvSpPr>
            <a:spLocks noGrp="1"/>
          </p:cNvSpPr>
          <p:nvPr>
            <p:ph type="dt" sz="half" idx="10"/>
          </p:nvPr>
        </p:nvSpPr>
        <p:spPr/>
        <p:txBody>
          <a:bodyPr/>
          <a:lstStyle/>
          <a:p>
            <a:fld id="{D47354B1-9062-4E48-90DD-1A72A86ED7CE}" type="datetimeFigureOut">
              <a:rPr lang="en-US" smtClean="0"/>
              <a:t>6/11/2021</a:t>
            </a:fld>
            <a:endParaRPr lang="en-US"/>
          </a:p>
        </p:txBody>
      </p:sp>
      <p:sp>
        <p:nvSpPr>
          <p:cNvPr id="5" name="Footer Placeholder 4">
            <a:extLst>
              <a:ext uri="{FF2B5EF4-FFF2-40B4-BE49-F238E27FC236}">
                <a16:creationId xmlns:a16="http://schemas.microsoft.com/office/drawing/2014/main" id="{A4826EA6-6ADD-4E0B-9A11-30C0101DB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0E48BD-46FB-4670-96C9-3F2CA9BFBFBD}"/>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14273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BEB86-9191-4258-A5E0-A0EF56D211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CF3FC-1A13-486E-B1A4-FC489B7855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D8B870-8A7E-4451-B5BC-FCF5A62A6D2E}"/>
              </a:ext>
            </a:extLst>
          </p:cNvPr>
          <p:cNvSpPr>
            <a:spLocks noGrp="1"/>
          </p:cNvSpPr>
          <p:nvPr>
            <p:ph type="dt" sz="half" idx="10"/>
          </p:nvPr>
        </p:nvSpPr>
        <p:spPr/>
        <p:txBody>
          <a:bodyPr/>
          <a:lstStyle/>
          <a:p>
            <a:fld id="{D47354B1-9062-4E48-90DD-1A72A86ED7CE}" type="datetimeFigureOut">
              <a:rPr lang="en-US" smtClean="0"/>
              <a:t>6/11/2021</a:t>
            </a:fld>
            <a:endParaRPr lang="en-US"/>
          </a:p>
        </p:txBody>
      </p:sp>
      <p:sp>
        <p:nvSpPr>
          <p:cNvPr id="5" name="Footer Placeholder 4">
            <a:extLst>
              <a:ext uri="{FF2B5EF4-FFF2-40B4-BE49-F238E27FC236}">
                <a16:creationId xmlns:a16="http://schemas.microsoft.com/office/drawing/2014/main" id="{0EF4E4D1-77F8-476D-8C8F-33A31114D4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5D4E8A-9CAB-4BEC-A71C-F88B5B18AB49}"/>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996727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5D05-7B7D-47F8-8801-0590501D4E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188E2-FAE9-4EF3-92D5-48CBAF1EAD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10A175-6EEA-49A0-8FAC-81D55F2515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671D3E-D415-4C33-BB7C-0FA8A94B30C9}"/>
              </a:ext>
            </a:extLst>
          </p:cNvPr>
          <p:cNvSpPr>
            <a:spLocks noGrp="1"/>
          </p:cNvSpPr>
          <p:nvPr>
            <p:ph type="dt" sz="half" idx="10"/>
          </p:nvPr>
        </p:nvSpPr>
        <p:spPr/>
        <p:txBody>
          <a:bodyPr/>
          <a:lstStyle/>
          <a:p>
            <a:fld id="{D47354B1-9062-4E48-90DD-1A72A86ED7CE}" type="datetimeFigureOut">
              <a:rPr lang="en-US" smtClean="0"/>
              <a:t>6/11/2021</a:t>
            </a:fld>
            <a:endParaRPr lang="en-US"/>
          </a:p>
        </p:txBody>
      </p:sp>
      <p:sp>
        <p:nvSpPr>
          <p:cNvPr id="6" name="Footer Placeholder 5">
            <a:extLst>
              <a:ext uri="{FF2B5EF4-FFF2-40B4-BE49-F238E27FC236}">
                <a16:creationId xmlns:a16="http://schemas.microsoft.com/office/drawing/2014/main" id="{65EFB123-6C1A-4A9D-B313-D051833D8B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CE2D27-99D8-4E5F-945E-EF302358AAAA}"/>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384341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02392-84AE-4EE1-8C25-D82894980F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8B5376-03BC-4805-B524-5066AC009E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49BB22-1D8B-4C10-8146-A9863C1DFE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07F135-FB0C-47E0-9B35-1AFCF28A75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4BEB11-300D-4EAF-BEEF-C0EA94B217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770519-D614-454D-A09D-6E64EBD6407B}"/>
              </a:ext>
            </a:extLst>
          </p:cNvPr>
          <p:cNvSpPr>
            <a:spLocks noGrp="1"/>
          </p:cNvSpPr>
          <p:nvPr>
            <p:ph type="dt" sz="half" idx="10"/>
          </p:nvPr>
        </p:nvSpPr>
        <p:spPr/>
        <p:txBody>
          <a:bodyPr/>
          <a:lstStyle/>
          <a:p>
            <a:fld id="{D47354B1-9062-4E48-90DD-1A72A86ED7CE}" type="datetimeFigureOut">
              <a:rPr lang="en-US" smtClean="0"/>
              <a:t>6/11/2021</a:t>
            </a:fld>
            <a:endParaRPr lang="en-US"/>
          </a:p>
        </p:txBody>
      </p:sp>
      <p:sp>
        <p:nvSpPr>
          <p:cNvPr id="8" name="Footer Placeholder 7">
            <a:extLst>
              <a:ext uri="{FF2B5EF4-FFF2-40B4-BE49-F238E27FC236}">
                <a16:creationId xmlns:a16="http://schemas.microsoft.com/office/drawing/2014/main" id="{37BF31E9-5F23-4B31-BCEC-EDF52E89BC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5744BA-F4F3-415C-8EE2-123A80B3390F}"/>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3059939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0B83-54CA-485E-9B05-30D42EF711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E38FE1-941B-4FEB-85E0-1A291671B652}"/>
              </a:ext>
            </a:extLst>
          </p:cNvPr>
          <p:cNvSpPr>
            <a:spLocks noGrp="1"/>
          </p:cNvSpPr>
          <p:nvPr>
            <p:ph type="dt" sz="half" idx="10"/>
          </p:nvPr>
        </p:nvSpPr>
        <p:spPr/>
        <p:txBody>
          <a:bodyPr/>
          <a:lstStyle/>
          <a:p>
            <a:fld id="{D47354B1-9062-4E48-90DD-1A72A86ED7CE}" type="datetimeFigureOut">
              <a:rPr lang="en-US" smtClean="0"/>
              <a:t>6/11/2021</a:t>
            </a:fld>
            <a:endParaRPr lang="en-US"/>
          </a:p>
        </p:txBody>
      </p:sp>
      <p:sp>
        <p:nvSpPr>
          <p:cNvPr id="4" name="Footer Placeholder 3">
            <a:extLst>
              <a:ext uri="{FF2B5EF4-FFF2-40B4-BE49-F238E27FC236}">
                <a16:creationId xmlns:a16="http://schemas.microsoft.com/office/drawing/2014/main" id="{27059BDC-7E88-4570-BB8F-FD8AA26F2C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8A639B-3A39-4199-B4CD-EC3179956737}"/>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4106565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46DB8A-1308-443D-B522-19A4C260E64E}"/>
              </a:ext>
            </a:extLst>
          </p:cNvPr>
          <p:cNvSpPr>
            <a:spLocks noGrp="1"/>
          </p:cNvSpPr>
          <p:nvPr>
            <p:ph type="dt" sz="half" idx="10"/>
          </p:nvPr>
        </p:nvSpPr>
        <p:spPr/>
        <p:txBody>
          <a:bodyPr/>
          <a:lstStyle/>
          <a:p>
            <a:fld id="{D47354B1-9062-4E48-90DD-1A72A86ED7CE}" type="datetimeFigureOut">
              <a:rPr lang="en-US" smtClean="0"/>
              <a:t>6/11/2021</a:t>
            </a:fld>
            <a:endParaRPr lang="en-US"/>
          </a:p>
        </p:txBody>
      </p:sp>
      <p:sp>
        <p:nvSpPr>
          <p:cNvPr id="3" name="Footer Placeholder 2">
            <a:extLst>
              <a:ext uri="{FF2B5EF4-FFF2-40B4-BE49-F238E27FC236}">
                <a16:creationId xmlns:a16="http://schemas.microsoft.com/office/drawing/2014/main" id="{31027E5C-766A-4D3E-9BC8-CEBCF77A16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DCE311-A81B-402D-8DCE-53C6DA32F05A}"/>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2790741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52AE8-478A-479A-BAB3-F88FBB592D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6580A0-B8FA-4995-AD73-3A0BB4C30E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91A910-474E-4A82-A5AB-9F6DCE64D2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0AC389-06CC-4A4F-BE22-308D6B61F8C1}"/>
              </a:ext>
            </a:extLst>
          </p:cNvPr>
          <p:cNvSpPr>
            <a:spLocks noGrp="1"/>
          </p:cNvSpPr>
          <p:nvPr>
            <p:ph type="dt" sz="half" idx="10"/>
          </p:nvPr>
        </p:nvSpPr>
        <p:spPr/>
        <p:txBody>
          <a:bodyPr/>
          <a:lstStyle/>
          <a:p>
            <a:fld id="{D47354B1-9062-4E48-90DD-1A72A86ED7CE}" type="datetimeFigureOut">
              <a:rPr lang="en-US" smtClean="0"/>
              <a:t>6/11/2021</a:t>
            </a:fld>
            <a:endParaRPr lang="en-US"/>
          </a:p>
        </p:txBody>
      </p:sp>
      <p:sp>
        <p:nvSpPr>
          <p:cNvPr id="6" name="Footer Placeholder 5">
            <a:extLst>
              <a:ext uri="{FF2B5EF4-FFF2-40B4-BE49-F238E27FC236}">
                <a16:creationId xmlns:a16="http://schemas.microsoft.com/office/drawing/2014/main" id="{2E2D00F0-1B7D-404B-9DEA-38DC96AF4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A59E5F-817D-4BD7-83DF-8360F3B1BE39}"/>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1171425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5F77-5409-4CCB-A85D-7C6DC8A0A3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8D0E22-014A-404E-A3A6-0911FC3CCF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237C1B-255E-4F4D-B108-3A707B5EB2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585C4D-FE8E-49BB-B0BB-BDF0BE4D0E41}"/>
              </a:ext>
            </a:extLst>
          </p:cNvPr>
          <p:cNvSpPr>
            <a:spLocks noGrp="1"/>
          </p:cNvSpPr>
          <p:nvPr>
            <p:ph type="dt" sz="half" idx="10"/>
          </p:nvPr>
        </p:nvSpPr>
        <p:spPr/>
        <p:txBody>
          <a:bodyPr/>
          <a:lstStyle/>
          <a:p>
            <a:fld id="{D47354B1-9062-4E48-90DD-1A72A86ED7CE}" type="datetimeFigureOut">
              <a:rPr lang="en-US" smtClean="0"/>
              <a:t>6/11/2021</a:t>
            </a:fld>
            <a:endParaRPr lang="en-US"/>
          </a:p>
        </p:txBody>
      </p:sp>
      <p:sp>
        <p:nvSpPr>
          <p:cNvPr id="6" name="Footer Placeholder 5">
            <a:extLst>
              <a:ext uri="{FF2B5EF4-FFF2-40B4-BE49-F238E27FC236}">
                <a16:creationId xmlns:a16="http://schemas.microsoft.com/office/drawing/2014/main" id="{AE71E9C0-5EDF-4C9B-9D76-DCF397ED1D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44DAFD-50C7-4659-9F1E-F24371A3FF3B}"/>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3140960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9A5D4B-DA2D-4EEB-BE8F-65BE844534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715A26-0501-4869-B5CC-F528813C5A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D7CD1-369A-4560-AA9D-D8D80355FF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354B1-9062-4E48-90DD-1A72A86ED7CE}" type="datetimeFigureOut">
              <a:rPr lang="en-US" smtClean="0"/>
              <a:t>6/11/2021</a:t>
            </a:fld>
            <a:endParaRPr lang="en-US"/>
          </a:p>
        </p:txBody>
      </p:sp>
      <p:sp>
        <p:nvSpPr>
          <p:cNvPr id="5" name="Footer Placeholder 4">
            <a:extLst>
              <a:ext uri="{FF2B5EF4-FFF2-40B4-BE49-F238E27FC236}">
                <a16:creationId xmlns:a16="http://schemas.microsoft.com/office/drawing/2014/main" id="{BBDF8AFD-7DC2-42F2-840C-E3F4FA036C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261085-F3E6-4C42-9E8B-FB8836E66E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71307-11E7-4475-9BE6-5542CB54CAC4}" type="slidenum">
              <a:rPr lang="en-US" smtClean="0"/>
              <a:t>‹#›</a:t>
            </a:fld>
            <a:endParaRPr lang="en-US"/>
          </a:p>
        </p:txBody>
      </p:sp>
    </p:spTree>
    <p:extLst>
      <p:ext uri="{BB962C8B-B14F-4D97-AF65-F5344CB8AC3E}">
        <p14:creationId xmlns:p14="http://schemas.microsoft.com/office/powerpoint/2010/main" val="581956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cta.org/" TargetMode="External"/><Relationship Id="rId7" Type="http://schemas.openxmlformats.org/officeDocument/2006/relationships/hyperlink" Target="https://www.ctamemberbenefits.org/leaders" TargetMode="External"/><Relationship Id="rId2"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hyperlink" Target="http://www.nea.org/" TargetMode="External"/><Relationship Id="rId5" Type="http://schemas.openxmlformats.org/officeDocument/2006/relationships/hyperlink" Target="http://www.ctainvest.org/" TargetMode="External"/><Relationship Id="rId4" Type="http://schemas.openxmlformats.org/officeDocument/2006/relationships/hyperlink" Target="http://www.ctamemberbenefits.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tiff"/><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tiff"/><Relationship Id="rId4" Type="http://schemas.openxmlformats.org/officeDocument/2006/relationships/image" Target="../media/image32.tif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emf"/><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650D8C-1A22-8F44-A7A4-7AA8F2B53BF3}"/>
              </a:ext>
            </a:extLst>
          </p:cNvPr>
          <p:cNvSpPr/>
          <p:nvPr/>
        </p:nvSpPr>
        <p:spPr>
          <a:xfrm>
            <a:off x="0" y="0"/>
            <a:ext cx="12192000" cy="4343400"/>
          </a:xfrm>
          <a:prstGeom prst="rect">
            <a:avLst/>
          </a:prstGeom>
          <a:gradFill>
            <a:gsLst>
              <a:gs pos="40000">
                <a:srgbClr val="9116AA"/>
              </a:gs>
              <a:gs pos="9000">
                <a:srgbClr val="1743A6"/>
              </a:gs>
              <a:gs pos="90000">
                <a:srgbClr val="FFE699"/>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E7BAE905-0C45-8B44-AE2C-C1E7BBABDE72}"/>
              </a:ext>
            </a:extLst>
          </p:cNvPr>
          <p:cNvSpPr/>
          <p:nvPr/>
        </p:nvSpPr>
        <p:spPr>
          <a:xfrm>
            <a:off x="1100137" y="3358578"/>
            <a:ext cx="3721892"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79C61F32-E548-5D4C-986F-E2A4BC75D8F0}"/>
              </a:ext>
            </a:extLst>
          </p:cNvPr>
          <p:cNvSpPr/>
          <p:nvPr/>
        </p:nvSpPr>
        <p:spPr>
          <a:xfrm>
            <a:off x="5155551" y="3358577"/>
            <a:ext cx="3721892"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BD7B78-6312-4112-8441-4AC3E4BBDDE7}"/>
              </a:ext>
            </a:extLst>
          </p:cNvPr>
          <p:cNvSpPr>
            <a:spLocks noGrp="1"/>
          </p:cNvSpPr>
          <p:nvPr>
            <p:ph type="ctrTitle"/>
          </p:nvPr>
        </p:nvSpPr>
        <p:spPr>
          <a:xfrm>
            <a:off x="1100137" y="821561"/>
            <a:ext cx="7058025" cy="407160"/>
          </a:xfrm>
        </p:spPr>
        <p:txBody>
          <a:bodyPr>
            <a:noAutofit/>
          </a:bodyPr>
          <a:lstStyle/>
          <a:p>
            <a:pPr algn="l"/>
            <a:r>
              <a:rPr lang="en-US" sz="2400" b="1" spc="500">
                <a:solidFill>
                  <a:schemeClr val="bg2"/>
                </a:solidFill>
                <a:latin typeface="Sailec" pitchFamily="2" charset="77"/>
              </a:rPr>
              <a:t>WELCOME TO YOUR UNION!</a:t>
            </a:r>
          </a:p>
        </p:txBody>
      </p:sp>
      <p:sp>
        <p:nvSpPr>
          <p:cNvPr id="3" name="Subtitle 2">
            <a:extLst>
              <a:ext uri="{FF2B5EF4-FFF2-40B4-BE49-F238E27FC236}">
                <a16:creationId xmlns:a16="http://schemas.microsoft.com/office/drawing/2014/main" id="{AC7CF948-A685-4E4A-946B-A14415F4128A}"/>
              </a:ext>
            </a:extLst>
          </p:cNvPr>
          <p:cNvSpPr>
            <a:spLocks noGrp="1"/>
          </p:cNvSpPr>
          <p:nvPr>
            <p:ph type="subTitle" idx="1"/>
          </p:nvPr>
        </p:nvSpPr>
        <p:spPr>
          <a:xfrm>
            <a:off x="1439464" y="3510371"/>
            <a:ext cx="3043238" cy="457153"/>
          </a:xfrm>
        </p:spPr>
        <p:txBody>
          <a:bodyPr>
            <a:noAutofit/>
          </a:bodyPr>
          <a:lstStyle/>
          <a:p>
            <a:r>
              <a:rPr lang="en-US" sz="1800" b="1">
                <a:solidFill>
                  <a:srgbClr val="1743A6"/>
                </a:solidFill>
                <a:latin typeface="Sailec" pitchFamily="2" charset="77"/>
              </a:rPr>
              <a:t>#OURVOICE</a:t>
            </a:r>
            <a:r>
              <a:rPr lang="en-US" sz="1800" b="1">
                <a:solidFill>
                  <a:srgbClr val="9116AA"/>
                </a:solidFill>
                <a:latin typeface="Sailec" pitchFamily="2" charset="77"/>
              </a:rPr>
              <a:t>OURUNION</a:t>
            </a:r>
          </a:p>
        </p:txBody>
      </p:sp>
      <p:sp>
        <p:nvSpPr>
          <p:cNvPr id="9" name="TextBox 8">
            <a:extLst>
              <a:ext uri="{FF2B5EF4-FFF2-40B4-BE49-F238E27FC236}">
                <a16:creationId xmlns:a16="http://schemas.microsoft.com/office/drawing/2014/main" id="{33A31F9E-8D48-9646-9439-99BD49FB38B3}"/>
              </a:ext>
            </a:extLst>
          </p:cNvPr>
          <p:cNvSpPr txBox="1"/>
          <p:nvPr/>
        </p:nvSpPr>
        <p:spPr>
          <a:xfrm>
            <a:off x="1100137" y="1276706"/>
            <a:ext cx="7343775" cy="1569660"/>
          </a:xfrm>
          <a:prstGeom prst="rect">
            <a:avLst/>
          </a:prstGeom>
          <a:noFill/>
        </p:spPr>
        <p:txBody>
          <a:bodyPr wrap="square" lIns="91440" tIns="45720" rIns="91440" bIns="45720" rtlCol="0" anchor="t">
            <a:spAutoFit/>
          </a:bodyPr>
          <a:lstStyle/>
          <a:p>
            <a:r>
              <a:rPr lang="en-US" sz="4800" b="1" dirty="0">
                <a:solidFill>
                  <a:schemeClr val="bg2"/>
                </a:solidFill>
                <a:latin typeface="Noe Display" panose="020A0500090400000002"/>
              </a:rPr>
              <a:t>Three Associations.</a:t>
            </a:r>
            <a:endParaRPr lang="en-US" sz="4800" dirty="0">
              <a:solidFill>
                <a:schemeClr val="bg2"/>
              </a:solidFill>
              <a:latin typeface="Noe Display" panose="020A0500090400000002"/>
            </a:endParaRPr>
          </a:p>
          <a:p>
            <a:r>
              <a:rPr lang="en-US" sz="4800" b="1" dirty="0">
                <a:solidFill>
                  <a:srgbClr val="FFE699"/>
                </a:solidFill>
                <a:latin typeface="Noe Display"/>
              </a:rPr>
              <a:t>One Movement.</a:t>
            </a:r>
            <a:endParaRPr lang="en-US" sz="4800" dirty="0">
              <a:latin typeface="Noe Display" panose="020A0500090400000002"/>
            </a:endParaRPr>
          </a:p>
        </p:txBody>
      </p:sp>
      <p:sp>
        <p:nvSpPr>
          <p:cNvPr id="11" name="TextBox 10">
            <a:extLst>
              <a:ext uri="{FF2B5EF4-FFF2-40B4-BE49-F238E27FC236}">
                <a16:creationId xmlns:a16="http://schemas.microsoft.com/office/drawing/2014/main" id="{EFBCB30F-49C0-A144-87AE-913C19B8C408}"/>
              </a:ext>
            </a:extLst>
          </p:cNvPr>
          <p:cNvSpPr txBox="1"/>
          <p:nvPr/>
        </p:nvSpPr>
        <p:spPr>
          <a:xfrm>
            <a:off x="1100137" y="5769941"/>
            <a:ext cx="2528888" cy="707886"/>
          </a:xfrm>
          <a:prstGeom prst="rect">
            <a:avLst/>
          </a:prstGeom>
          <a:noFill/>
        </p:spPr>
        <p:txBody>
          <a:bodyPr wrap="square" rtlCol="0" anchor="t">
            <a:spAutoFit/>
          </a:bodyPr>
          <a:lstStyle/>
          <a:p>
            <a:r>
              <a:rPr lang="en-US" sz="2000" dirty="0">
                <a:latin typeface="Sailec"/>
              </a:rPr>
              <a:t>Insert Chapter Name/Logo Here</a:t>
            </a:r>
            <a:endParaRPr lang="en-US" sz="2000" dirty="0">
              <a:latin typeface="Sailec" pitchFamily="2" charset="77"/>
            </a:endParaRPr>
          </a:p>
        </p:txBody>
      </p:sp>
      <p:pic>
        <p:nvPicPr>
          <p:cNvPr id="12" name="Picture 11">
            <a:extLst>
              <a:ext uri="{FF2B5EF4-FFF2-40B4-BE49-F238E27FC236}">
                <a16:creationId xmlns:a16="http://schemas.microsoft.com/office/drawing/2014/main" id="{E753622C-26C1-F641-954E-59284E1A6806}"/>
              </a:ext>
            </a:extLst>
          </p:cNvPr>
          <p:cNvPicPr>
            <a:picLocks noChangeAspect="1"/>
          </p:cNvPicPr>
          <p:nvPr/>
        </p:nvPicPr>
        <p:blipFill>
          <a:blip r:embed="rId2"/>
          <a:stretch>
            <a:fillRect/>
          </a:stretch>
        </p:blipFill>
        <p:spPr>
          <a:xfrm>
            <a:off x="8701547" y="5856966"/>
            <a:ext cx="2390316" cy="620861"/>
          </a:xfrm>
          <a:prstGeom prst="rect">
            <a:avLst/>
          </a:prstGeom>
        </p:spPr>
      </p:pic>
      <p:sp>
        <p:nvSpPr>
          <p:cNvPr id="14" name="Subtitle 2">
            <a:extLst>
              <a:ext uri="{FF2B5EF4-FFF2-40B4-BE49-F238E27FC236}">
                <a16:creationId xmlns:a16="http://schemas.microsoft.com/office/drawing/2014/main" id="{801169A9-7AA8-5541-9D15-878FBB4FD895}"/>
              </a:ext>
            </a:extLst>
          </p:cNvPr>
          <p:cNvSpPr txBox="1">
            <a:spLocks/>
          </p:cNvSpPr>
          <p:nvPr/>
        </p:nvSpPr>
        <p:spPr>
          <a:xfrm>
            <a:off x="5155551" y="3520196"/>
            <a:ext cx="3721892" cy="45715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a:solidFill>
                  <a:srgbClr val="1743A6"/>
                </a:solidFill>
                <a:latin typeface="Sailec" pitchFamily="2" charset="77"/>
              </a:rPr>
              <a:t>#WEARECTA</a:t>
            </a:r>
          </a:p>
        </p:txBody>
      </p:sp>
      <p:pic>
        <p:nvPicPr>
          <p:cNvPr id="4" name="Picture 4" descr="A picture containing text, sign, vector graphics&#10;&#10;Description automatically generated">
            <a:extLst>
              <a:ext uri="{FF2B5EF4-FFF2-40B4-BE49-F238E27FC236}">
                <a16:creationId xmlns:a16="http://schemas.microsoft.com/office/drawing/2014/main" id="{29BDAAD5-BD35-434D-8D1B-5D844E36C29E}"/>
              </a:ext>
            </a:extLst>
          </p:cNvPr>
          <p:cNvPicPr>
            <a:picLocks noChangeAspect="1"/>
          </p:cNvPicPr>
          <p:nvPr/>
        </p:nvPicPr>
        <p:blipFill>
          <a:blip r:embed="rId3"/>
          <a:stretch>
            <a:fillRect/>
          </a:stretch>
        </p:blipFill>
        <p:spPr>
          <a:xfrm>
            <a:off x="5094195" y="5861357"/>
            <a:ext cx="3079376" cy="614963"/>
          </a:xfrm>
          <a:prstGeom prst="rect">
            <a:avLst/>
          </a:prstGeom>
        </p:spPr>
      </p:pic>
    </p:spTree>
    <p:extLst>
      <p:ext uri="{BB962C8B-B14F-4D97-AF65-F5344CB8AC3E}">
        <p14:creationId xmlns:p14="http://schemas.microsoft.com/office/powerpoint/2010/main" val="70025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 grpId="0"/>
      <p:bldP spid="3" grpId="0" build="p"/>
      <p:bldP spid="9"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F9DB3EA-0D90-D641-BE9E-01191C892A85}"/>
              </a:ext>
            </a:extLst>
          </p:cNvPr>
          <p:cNvSpPr/>
          <p:nvPr/>
        </p:nvSpPr>
        <p:spPr>
          <a:xfrm>
            <a:off x="0" y="205519"/>
            <a:ext cx="11903362" cy="6652481"/>
          </a:xfrm>
          <a:prstGeom prst="rect">
            <a:avLst/>
          </a:prstGeom>
          <a:gradFill>
            <a:gsLst>
              <a:gs pos="1000">
                <a:srgbClr val="1743A6"/>
              </a:gs>
              <a:gs pos="100000">
                <a:srgbClr val="5BB04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874D1C-390E-1A4C-99D0-A6278A225E3B}"/>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F7FD"/>
              </a:solidFill>
            </a:endParaRPr>
          </a:p>
        </p:txBody>
      </p:sp>
      <p:pic>
        <p:nvPicPr>
          <p:cNvPr id="9" name="Picture 8" descr="A picture containing person, indoor, person, table&#10;&#10;Description automatically generated">
            <a:extLst>
              <a:ext uri="{FF2B5EF4-FFF2-40B4-BE49-F238E27FC236}">
                <a16:creationId xmlns:a16="http://schemas.microsoft.com/office/drawing/2014/main" id="{105C8C06-DE90-614D-8D0A-C3971BEA1388}"/>
              </a:ext>
            </a:extLst>
          </p:cNvPr>
          <p:cNvPicPr>
            <a:picLocks noChangeAspect="1"/>
          </p:cNvPicPr>
          <p:nvPr/>
        </p:nvPicPr>
        <p:blipFill rotWithShape="1">
          <a:blip r:embed="rId2">
            <a:extLst>
              <a:ext uri="{28A0092B-C50C-407E-A947-70E740481C1C}">
                <a14:useLocalDpi xmlns:a14="http://schemas.microsoft.com/office/drawing/2010/main" val="0"/>
              </a:ext>
            </a:extLst>
          </a:blip>
          <a:srcRect l="44024" r="5977" b="4383"/>
          <a:stretch/>
        </p:blipFill>
        <p:spPr>
          <a:xfrm>
            <a:off x="6240319" y="26188"/>
            <a:ext cx="5935050" cy="6626293"/>
          </a:xfrm>
          <a:prstGeom prst="rect">
            <a:avLst/>
          </a:prstGeom>
        </p:spPr>
      </p:pic>
      <p:sp>
        <p:nvSpPr>
          <p:cNvPr id="2" name="Title 1">
            <a:extLst>
              <a:ext uri="{FF2B5EF4-FFF2-40B4-BE49-F238E27FC236}">
                <a16:creationId xmlns:a16="http://schemas.microsoft.com/office/drawing/2014/main" id="{B3BC946A-204E-4D40-8A99-FC919A1C88BD}"/>
              </a:ext>
            </a:extLst>
          </p:cNvPr>
          <p:cNvSpPr>
            <a:spLocks noGrp="1"/>
          </p:cNvSpPr>
          <p:nvPr>
            <p:ph type="title"/>
          </p:nvPr>
        </p:nvSpPr>
        <p:spPr>
          <a:xfrm>
            <a:off x="1178503" y="637710"/>
            <a:ext cx="3328988" cy="1428749"/>
          </a:xfrm>
        </p:spPr>
        <p:txBody>
          <a:bodyPr/>
          <a:lstStyle/>
          <a:p>
            <a:r>
              <a:rPr lang="en-US" b="1" dirty="0">
                <a:solidFill>
                  <a:srgbClr val="1743A6"/>
                </a:solidFill>
                <a:latin typeface="Noe Display" panose="020A0500090400000002" pitchFamily="18" charset="77"/>
              </a:rPr>
              <a:t>CTA Access to Savings</a:t>
            </a:r>
            <a:endParaRPr lang="en-US" dirty="0">
              <a:solidFill>
                <a:srgbClr val="1743A6"/>
              </a:solidFill>
              <a:latin typeface="Noe Display" panose="020A0500090400000002" pitchFamily="18" charset="77"/>
            </a:endParaRPr>
          </a:p>
        </p:txBody>
      </p:sp>
      <p:sp>
        <p:nvSpPr>
          <p:cNvPr id="3" name="Content Placeholder 2">
            <a:extLst>
              <a:ext uri="{FF2B5EF4-FFF2-40B4-BE49-F238E27FC236}">
                <a16:creationId xmlns:a16="http://schemas.microsoft.com/office/drawing/2014/main" id="{217A0911-66AB-46AE-89E6-3940CF013344}"/>
              </a:ext>
            </a:extLst>
          </p:cNvPr>
          <p:cNvSpPr>
            <a:spLocks noGrp="1"/>
          </p:cNvSpPr>
          <p:nvPr>
            <p:ph idx="1"/>
          </p:nvPr>
        </p:nvSpPr>
        <p:spPr>
          <a:xfrm>
            <a:off x="1178504" y="2066460"/>
            <a:ext cx="4171950" cy="3974406"/>
          </a:xfrm>
        </p:spPr>
        <p:txBody>
          <a:bodyPr>
            <a:noAutofit/>
          </a:bodyPr>
          <a:lstStyle/>
          <a:p>
            <a:pPr marL="0" indent="0">
              <a:buNone/>
            </a:pPr>
            <a:r>
              <a:rPr lang="en-US" sz="2400" dirty="0"/>
              <a:t>CTA Access to Savings is an exclusive benefit for CTA members! Featuring the nation’s largest private discount network. Find savings up to </a:t>
            </a:r>
            <a:r>
              <a:rPr lang="en-US" sz="2400" b="1" dirty="0"/>
              <a:t>50% </a:t>
            </a:r>
            <a:r>
              <a:rPr lang="en-US" sz="2400" dirty="0"/>
              <a:t>on travel, entertainment, along with everyday things like food, clothing, car care, even home and garden supplies. In fact, use the program regularly and you’ll save enough to offset the entire cost of your dues! </a:t>
            </a:r>
          </a:p>
        </p:txBody>
      </p:sp>
      <p:pic>
        <p:nvPicPr>
          <p:cNvPr id="11" name="Picture 10">
            <a:extLst>
              <a:ext uri="{FF2B5EF4-FFF2-40B4-BE49-F238E27FC236}">
                <a16:creationId xmlns:a16="http://schemas.microsoft.com/office/drawing/2014/main" id="{49B0C954-C996-3E48-BFE9-AC2B819C4335}"/>
              </a:ext>
            </a:extLst>
          </p:cNvPr>
          <p:cNvPicPr>
            <a:picLocks noChangeAspect="1"/>
          </p:cNvPicPr>
          <p:nvPr/>
        </p:nvPicPr>
        <p:blipFill>
          <a:blip r:embed="rId3"/>
          <a:stretch>
            <a:fillRect/>
          </a:stretch>
        </p:blipFill>
        <p:spPr>
          <a:xfrm>
            <a:off x="10804236" y="203200"/>
            <a:ext cx="1099126" cy="418715"/>
          </a:xfrm>
          <a:prstGeom prst="rect">
            <a:avLst/>
          </a:prstGeom>
        </p:spPr>
      </p:pic>
    </p:spTree>
    <p:extLst>
      <p:ext uri="{BB962C8B-B14F-4D97-AF65-F5344CB8AC3E}">
        <p14:creationId xmlns:p14="http://schemas.microsoft.com/office/powerpoint/2010/main" val="2011847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813FA05-4244-0D4D-9CA3-6FB202B4DD44}"/>
              </a:ext>
            </a:extLst>
          </p:cNvPr>
          <p:cNvSpPr/>
          <p:nvPr/>
        </p:nvSpPr>
        <p:spPr>
          <a:xfrm>
            <a:off x="-157163" y="0"/>
            <a:ext cx="12349163" cy="6858001"/>
          </a:xfrm>
          <a:prstGeom prst="rect">
            <a:avLst/>
          </a:prstGeom>
          <a:gradFill>
            <a:gsLst>
              <a:gs pos="1000">
                <a:srgbClr val="5BB044"/>
              </a:gs>
              <a:gs pos="100000">
                <a:srgbClr val="F57F4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618D8A-895C-4191-B0EA-35A6BD91005F}"/>
              </a:ext>
            </a:extLst>
          </p:cNvPr>
          <p:cNvSpPr>
            <a:spLocks noGrp="1"/>
          </p:cNvSpPr>
          <p:nvPr>
            <p:ph type="title"/>
          </p:nvPr>
        </p:nvSpPr>
        <p:spPr>
          <a:xfrm>
            <a:off x="1243012" y="2286001"/>
            <a:ext cx="7843838" cy="1571625"/>
          </a:xfrm>
        </p:spPr>
        <p:txBody>
          <a:bodyPr>
            <a:normAutofit/>
          </a:bodyPr>
          <a:lstStyle/>
          <a:p>
            <a:r>
              <a:rPr lang="en-US" b="1">
                <a:solidFill>
                  <a:srgbClr val="FFE699"/>
                </a:solidFill>
                <a:latin typeface="Noe Display" panose="020A0500090400000002" pitchFamily="18" charset="77"/>
              </a:rPr>
              <a:t>Healthcare, Insurance, and Long-Term Savings</a:t>
            </a:r>
            <a:endParaRPr lang="en-US">
              <a:solidFill>
                <a:srgbClr val="FFE699"/>
              </a:solidFill>
              <a:latin typeface="Noe Display" panose="020A0500090400000002" pitchFamily="18" charset="77"/>
            </a:endParaRPr>
          </a:p>
        </p:txBody>
      </p:sp>
      <p:sp>
        <p:nvSpPr>
          <p:cNvPr id="3" name="Content Placeholder 2">
            <a:extLst>
              <a:ext uri="{FF2B5EF4-FFF2-40B4-BE49-F238E27FC236}">
                <a16:creationId xmlns:a16="http://schemas.microsoft.com/office/drawing/2014/main" id="{6BFF876B-85E4-43E2-BDD0-39C5679ABD5E}"/>
              </a:ext>
            </a:extLst>
          </p:cNvPr>
          <p:cNvSpPr>
            <a:spLocks noGrp="1"/>
          </p:cNvSpPr>
          <p:nvPr>
            <p:ph idx="1"/>
          </p:nvPr>
        </p:nvSpPr>
        <p:spPr>
          <a:xfrm>
            <a:off x="1243012" y="3857625"/>
            <a:ext cx="9872663" cy="2286001"/>
          </a:xfrm>
        </p:spPr>
        <p:txBody>
          <a:bodyPr>
            <a:noAutofit/>
          </a:bodyPr>
          <a:lstStyle/>
          <a:p>
            <a:pPr marL="0" indent="0">
              <a:buNone/>
            </a:pPr>
            <a:r>
              <a:rPr lang="en-US" sz="2400" dirty="0">
                <a:solidFill>
                  <a:schemeClr val="bg1"/>
                </a:solidFill>
                <a:latin typeface="Sailec" pitchFamily="2" charset="77"/>
              </a:rPr>
              <a:t>While your local chapter negotiates salary and healthcare, your membership is your gateway to savings on </a:t>
            </a:r>
            <a:r>
              <a:rPr lang="en-US" sz="2400" b="1" dirty="0">
                <a:solidFill>
                  <a:schemeClr val="bg1"/>
                </a:solidFill>
                <a:latin typeface="Sailec" pitchFamily="2" charset="77"/>
              </a:rPr>
              <a:t>discounted auto, home, and insurance programs</a:t>
            </a:r>
            <a:r>
              <a:rPr lang="en-US" sz="2400" dirty="0">
                <a:solidFill>
                  <a:schemeClr val="bg1"/>
                </a:solidFill>
                <a:latin typeface="Sailec" pitchFamily="2" charset="77"/>
              </a:rPr>
              <a:t>. Loans for autos, personal- even home loans are available. </a:t>
            </a:r>
            <a:r>
              <a:rPr lang="en-US" sz="2400" b="1" dirty="0">
                <a:solidFill>
                  <a:schemeClr val="bg1"/>
                </a:solidFill>
                <a:latin typeface="Sailec" pitchFamily="2" charset="77"/>
              </a:rPr>
              <a:t>Retirement planning </a:t>
            </a:r>
            <a:r>
              <a:rPr lang="en-US" sz="2400" dirty="0">
                <a:solidFill>
                  <a:schemeClr val="bg1"/>
                </a:solidFill>
                <a:latin typeface="Sailec" pitchFamily="2" charset="77"/>
              </a:rPr>
              <a:t>should begin as soon as possible. </a:t>
            </a:r>
            <a:r>
              <a:rPr lang="en-US" sz="2400" b="1" dirty="0">
                <a:solidFill>
                  <a:schemeClr val="bg1"/>
                </a:solidFill>
                <a:latin typeface="Sailec" pitchFamily="2" charset="77"/>
              </a:rPr>
              <a:t>Calculators and tools</a:t>
            </a:r>
            <a:r>
              <a:rPr lang="en-US" sz="2400" dirty="0">
                <a:solidFill>
                  <a:schemeClr val="bg1"/>
                </a:solidFill>
                <a:latin typeface="Sailec" pitchFamily="2" charset="77"/>
              </a:rPr>
              <a:t> can assist you whatever your age.</a:t>
            </a:r>
          </a:p>
        </p:txBody>
      </p:sp>
      <p:pic>
        <p:nvPicPr>
          <p:cNvPr id="7" name="Picture 6">
            <a:extLst>
              <a:ext uri="{FF2B5EF4-FFF2-40B4-BE49-F238E27FC236}">
                <a16:creationId xmlns:a16="http://schemas.microsoft.com/office/drawing/2014/main" id="{B63D7B4E-5B8A-8B42-87C9-B6D8D644D8CE}"/>
              </a:ext>
            </a:extLst>
          </p:cNvPr>
          <p:cNvPicPr>
            <a:picLocks noChangeAspect="1"/>
          </p:cNvPicPr>
          <p:nvPr/>
        </p:nvPicPr>
        <p:blipFill>
          <a:blip r:embed="rId2"/>
          <a:stretch>
            <a:fillRect/>
          </a:stretch>
        </p:blipFill>
        <p:spPr>
          <a:xfrm>
            <a:off x="10804236" y="203200"/>
            <a:ext cx="1099126" cy="418715"/>
          </a:xfrm>
          <a:prstGeom prst="rect">
            <a:avLst/>
          </a:prstGeom>
        </p:spPr>
      </p:pic>
    </p:spTree>
    <p:extLst>
      <p:ext uri="{BB962C8B-B14F-4D97-AF65-F5344CB8AC3E}">
        <p14:creationId xmlns:p14="http://schemas.microsoft.com/office/powerpoint/2010/main" val="1641158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B65202-A0DB-7948-BAC6-94C6EEE3D17D}"/>
              </a:ext>
            </a:extLst>
          </p:cNvPr>
          <p:cNvSpPr/>
          <p:nvPr/>
        </p:nvSpPr>
        <p:spPr>
          <a:xfrm>
            <a:off x="6096000" y="0"/>
            <a:ext cx="6096000" cy="6858001"/>
          </a:xfrm>
          <a:prstGeom prst="rect">
            <a:avLst/>
          </a:prstGeom>
          <a:gradFill>
            <a:gsLst>
              <a:gs pos="1000">
                <a:srgbClr val="F57F46"/>
              </a:gs>
              <a:gs pos="100000">
                <a:srgbClr val="9116A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CFBF7-5FE9-4499-B198-40CFFBE097B3}"/>
              </a:ext>
            </a:extLst>
          </p:cNvPr>
          <p:cNvSpPr>
            <a:spLocks noGrp="1"/>
          </p:cNvSpPr>
          <p:nvPr>
            <p:ph type="title"/>
          </p:nvPr>
        </p:nvSpPr>
        <p:spPr>
          <a:xfrm>
            <a:off x="1247775" y="1143000"/>
            <a:ext cx="4038600" cy="4572000"/>
          </a:xfrm>
        </p:spPr>
        <p:txBody>
          <a:bodyPr>
            <a:noAutofit/>
          </a:bodyPr>
          <a:lstStyle/>
          <a:p>
            <a:r>
              <a:rPr lang="en-US" b="1">
                <a:solidFill>
                  <a:srgbClr val="1743A6"/>
                </a:solidFill>
                <a:latin typeface="Noe Display" panose="020A0500090400000002" pitchFamily="18" charset="77"/>
              </a:rPr>
              <a:t>[Insert Local]worked to improve the conditions of teaching and learning locally</a:t>
            </a:r>
          </a:p>
        </p:txBody>
      </p:sp>
      <p:sp>
        <p:nvSpPr>
          <p:cNvPr id="3" name="Content Placeholder 2">
            <a:extLst>
              <a:ext uri="{FF2B5EF4-FFF2-40B4-BE49-F238E27FC236}">
                <a16:creationId xmlns:a16="http://schemas.microsoft.com/office/drawing/2014/main" id="{255717A2-1CFB-42FE-B7EE-ACCAA1AD79E3}"/>
              </a:ext>
            </a:extLst>
          </p:cNvPr>
          <p:cNvSpPr>
            <a:spLocks noGrp="1"/>
          </p:cNvSpPr>
          <p:nvPr>
            <p:ph idx="1"/>
          </p:nvPr>
        </p:nvSpPr>
        <p:spPr>
          <a:xfrm>
            <a:off x="7129462" y="2221706"/>
            <a:ext cx="4029075" cy="2414587"/>
          </a:xfrm>
        </p:spPr>
        <p:txBody>
          <a:bodyPr>
            <a:normAutofit/>
          </a:bodyPr>
          <a:lstStyle/>
          <a:p>
            <a:pPr marL="0" indent="0">
              <a:buNone/>
            </a:pPr>
            <a:r>
              <a:rPr lang="en-US" sz="2400" dirty="0">
                <a:solidFill>
                  <a:schemeClr val="bg1"/>
                </a:solidFill>
                <a:latin typeface="Sailec" pitchFamily="2" charset="77"/>
              </a:rPr>
              <a:t>Insert bulleted local achievements here</a:t>
            </a:r>
          </a:p>
          <a:p>
            <a:r>
              <a:rPr lang="en-US" sz="2400" dirty="0">
                <a:solidFill>
                  <a:schemeClr val="bg1"/>
                </a:solidFill>
                <a:latin typeface="Sailec" pitchFamily="2" charset="77"/>
              </a:rPr>
              <a:t>[Insert local success]</a:t>
            </a:r>
          </a:p>
          <a:p>
            <a:r>
              <a:rPr lang="en-US" sz="2400" dirty="0">
                <a:solidFill>
                  <a:schemeClr val="bg1"/>
                </a:solidFill>
                <a:latin typeface="Sailec" pitchFamily="2" charset="77"/>
              </a:rPr>
              <a:t>[Insert local success]</a:t>
            </a:r>
          </a:p>
        </p:txBody>
      </p:sp>
      <p:pic>
        <p:nvPicPr>
          <p:cNvPr id="7" name="Picture 6">
            <a:extLst>
              <a:ext uri="{FF2B5EF4-FFF2-40B4-BE49-F238E27FC236}">
                <a16:creationId xmlns:a16="http://schemas.microsoft.com/office/drawing/2014/main" id="{E6DCF41E-45A0-5743-B87E-D281302810F9}"/>
              </a:ext>
            </a:extLst>
          </p:cNvPr>
          <p:cNvPicPr>
            <a:picLocks noChangeAspect="1"/>
          </p:cNvPicPr>
          <p:nvPr/>
        </p:nvPicPr>
        <p:blipFill>
          <a:blip r:embed="rId2"/>
          <a:stretch>
            <a:fillRect/>
          </a:stretch>
        </p:blipFill>
        <p:spPr>
          <a:xfrm>
            <a:off x="10804236" y="203200"/>
            <a:ext cx="1099126" cy="418715"/>
          </a:xfrm>
          <a:prstGeom prst="rect">
            <a:avLst/>
          </a:prstGeom>
        </p:spPr>
      </p:pic>
    </p:spTree>
    <p:extLst>
      <p:ext uri="{BB962C8B-B14F-4D97-AF65-F5344CB8AC3E}">
        <p14:creationId xmlns:p14="http://schemas.microsoft.com/office/powerpoint/2010/main" val="1966241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5153D3-24A2-4996-9370-6CB97AD6E4CD}"/>
              </a:ext>
            </a:extLst>
          </p:cNvPr>
          <p:cNvSpPr/>
          <p:nvPr/>
        </p:nvSpPr>
        <p:spPr>
          <a:xfrm>
            <a:off x="0" y="205519"/>
            <a:ext cx="11903362" cy="6652481"/>
          </a:xfrm>
          <a:prstGeom prst="rect">
            <a:avLst/>
          </a:prstGeom>
          <a:gradFill>
            <a:gsLst>
              <a:gs pos="1000">
                <a:srgbClr val="D82C25"/>
              </a:gs>
              <a:gs pos="100000">
                <a:srgbClr val="9116A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D485167-FD8B-4744-BE5B-367A478DA317}"/>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F7FD"/>
              </a:solidFill>
              <a:highlight>
                <a:srgbClr val="FFE699"/>
              </a:highlight>
            </a:endParaRPr>
          </a:p>
        </p:txBody>
      </p:sp>
      <p:pic>
        <p:nvPicPr>
          <p:cNvPr id="4" name="Picture 3">
            <a:extLst>
              <a:ext uri="{FF2B5EF4-FFF2-40B4-BE49-F238E27FC236}">
                <a16:creationId xmlns:a16="http://schemas.microsoft.com/office/drawing/2014/main" id="{36A94512-E8F4-4548-AA60-7BF10972B47A}"/>
              </a:ext>
            </a:extLst>
          </p:cNvPr>
          <p:cNvPicPr>
            <a:picLocks noChangeAspect="1"/>
          </p:cNvPicPr>
          <p:nvPr/>
        </p:nvPicPr>
        <p:blipFill>
          <a:blip r:embed="rId2"/>
          <a:stretch>
            <a:fillRect/>
          </a:stretch>
        </p:blipFill>
        <p:spPr>
          <a:xfrm>
            <a:off x="10804236" y="205519"/>
            <a:ext cx="1099126" cy="418715"/>
          </a:xfrm>
          <a:prstGeom prst="rect">
            <a:avLst/>
          </a:prstGeom>
        </p:spPr>
      </p:pic>
      <p:sp>
        <p:nvSpPr>
          <p:cNvPr id="12" name="Content Placeholder 2">
            <a:extLst>
              <a:ext uri="{FF2B5EF4-FFF2-40B4-BE49-F238E27FC236}">
                <a16:creationId xmlns:a16="http://schemas.microsoft.com/office/drawing/2014/main" id="{2E63E52F-DAEC-49BF-95CC-B176CBF3B7EA}"/>
              </a:ext>
            </a:extLst>
          </p:cNvPr>
          <p:cNvSpPr txBox="1">
            <a:spLocks/>
          </p:cNvSpPr>
          <p:nvPr/>
        </p:nvSpPr>
        <p:spPr>
          <a:xfrm>
            <a:off x="982518" y="1590677"/>
            <a:ext cx="10515601" cy="8225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2400" b="1" dirty="0">
                <a:latin typeface="Sailec" pitchFamily="2" charset="77"/>
              </a:rPr>
              <a:t>Connect to CTA &amp; Fellow Members:</a:t>
            </a:r>
            <a:endParaRPr lang="en-US" sz="2400" dirty="0">
              <a:latin typeface="Sailec" pitchFamily="2" charset="77"/>
            </a:endParaRPr>
          </a:p>
          <a:p>
            <a:pPr fontAlgn="base"/>
            <a:r>
              <a:rPr lang="en-US" sz="2400" u="sng" dirty="0">
                <a:latin typeface="Sailec" pitchFamily="2" charset="77"/>
                <a:hlinkClick r:id="rId3"/>
              </a:rPr>
              <a:t>CTA </a:t>
            </a:r>
            <a:r>
              <a:rPr lang="en-US" sz="2400" dirty="0">
                <a:latin typeface="Sailec" pitchFamily="2" charset="77"/>
              </a:rPr>
              <a:t>   </a:t>
            </a:r>
          </a:p>
          <a:p>
            <a:pPr fontAlgn="base"/>
            <a:r>
              <a:rPr lang="en-US" sz="2400" u="sng" dirty="0">
                <a:latin typeface="Sailec" pitchFamily="2" charset="77"/>
                <a:hlinkClick r:id="rId4"/>
              </a:rPr>
              <a:t>CTA Member Benefits</a:t>
            </a:r>
            <a:r>
              <a:rPr lang="en-US" sz="2400" dirty="0">
                <a:latin typeface="Sailec" pitchFamily="2" charset="77"/>
              </a:rPr>
              <a:t>    </a:t>
            </a:r>
          </a:p>
          <a:p>
            <a:pPr fontAlgn="base"/>
            <a:r>
              <a:rPr lang="en-US" sz="2400" u="sng" dirty="0">
                <a:latin typeface="Sailec" pitchFamily="2" charset="77"/>
                <a:hlinkClick r:id="rId5"/>
              </a:rPr>
              <a:t>CTA Invest</a:t>
            </a:r>
            <a:r>
              <a:rPr lang="en-US" sz="2400" dirty="0">
                <a:latin typeface="Sailec" pitchFamily="2" charset="77"/>
              </a:rPr>
              <a:t>  </a:t>
            </a:r>
          </a:p>
          <a:p>
            <a:pPr fontAlgn="base"/>
            <a:r>
              <a:rPr lang="en-US" sz="2400" u="sng" dirty="0">
                <a:latin typeface="Sailec" pitchFamily="2" charset="77"/>
                <a:hlinkClick r:id="rId6"/>
              </a:rPr>
              <a:t>NEA</a:t>
            </a:r>
            <a:r>
              <a:rPr lang="en-US" sz="2400" dirty="0">
                <a:latin typeface="Sailec" pitchFamily="2" charset="77"/>
              </a:rPr>
              <a:t>    </a:t>
            </a:r>
          </a:p>
          <a:p>
            <a:pPr fontAlgn="base"/>
            <a:r>
              <a:rPr lang="en-US" sz="2400" u="sng" dirty="0">
                <a:latin typeface="Sailec" pitchFamily="2" charset="77"/>
                <a:hlinkClick r:id="rId7"/>
              </a:rPr>
              <a:t>NEA Member Benefits</a:t>
            </a:r>
            <a:r>
              <a:rPr lang="en-US" sz="2400" dirty="0">
                <a:latin typeface="Sailec" pitchFamily="2" charset="77"/>
              </a:rPr>
              <a:t>  </a:t>
            </a:r>
          </a:p>
        </p:txBody>
      </p:sp>
      <p:sp>
        <p:nvSpPr>
          <p:cNvPr id="10" name="Content Placeholder 2">
            <a:extLst>
              <a:ext uri="{FF2B5EF4-FFF2-40B4-BE49-F238E27FC236}">
                <a16:creationId xmlns:a16="http://schemas.microsoft.com/office/drawing/2014/main" id="{0A9C8AA2-18B0-E745-AFE8-D18AB44C40C9}"/>
              </a:ext>
            </a:extLst>
          </p:cNvPr>
          <p:cNvSpPr txBox="1">
            <a:spLocks/>
          </p:cNvSpPr>
          <p:nvPr/>
        </p:nvSpPr>
        <p:spPr>
          <a:xfrm>
            <a:off x="992010" y="529176"/>
            <a:ext cx="10207980" cy="13268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400" b="1" dirty="0">
                <a:solidFill>
                  <a:srgbClr val="1743A6"/>
                </a:solidFill>
                <a:latin typeface="Noe Display" panose="020A0500090400000002" pitchFamily="18" charset="77"/>
              </a:rPr>
              <a:t>Resources</a:t>
            </a:r>
            <a:endParaRPr lang="en-US" sz="4400" dirty="0">
              <a:solidFill>
                <a:srgbClr val="1743A6"/>
              </a:solidFill>
            </a:endParaRPr>
          </a:p>
        </p:txBody>
      </p:sp>
    </p:spTree>
    <p:extLst>
      <p:ext uri="{BB962C8B-B14F-4D97-AF65-F5344CB8AC3E}">
        <p14:creationId xmlns:p14="http://schemas.microsoft.com/office/powerpoint/2010/main" val="3105116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CB948B-0721-8745-90D2-3C623A625D95}"/>
              </a:ext>
            </a:extLst>
          </p:cNvPr>
          <p:cNvPicPr>
            <a:picLocks noChangeAspect="1"/>
          </p:cNvPicPr>
          <p:nvPr/>
        </p:nvPicPr>
        <p:blipFill rotWithShape="1">
          <a:blip r:embed="rId2"/>
          <a:srcRect l="5002" r="1249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95FE8DA-CA7D-8446-8D35-6E3D7A62CF2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483725" y="6162738"/>
            <a:ext cx="2383790" cy="473075"/>
          </a:xfrm>
          <a:prstGeom prst="rect">
            <a:avLst/>
          </a:prstGeom>
        </p:spPr>
      </p:pic>
      <p:pic>
        <p:nvPicPr>
          <p:cNvPr id="6" name="Picture 5">
            <a:extLst>
              <a:ext uri="{FF2B5EF4-FFF2-40B4-BE49-F238E27FC236}">
                <a16:creationId xmlns:a16="http://schemas.microsoft.com/office/drawing/2014/main" id="{38B5D198-5CDD-8947-8C1B-A246BE021E3E}"/>
              </a:ext>
            </a:extLst>
          </p:cNvPr>
          <p:cNvPicPr/>
          <p:nvPr/>
        </p:nvPicPr>
        <p:blipFill>
          <a:blip r:embed="rId4"/>
          <a:stretch>
            <a:fillRect/>
          </a:stretch>
        </p:blipFill>
        <p:spPr>
          <a:xfrm>
            <a:off x="324485" y="6157595"/>
            <a:ext cx="412750" cy="412750"/>
          </a:xfrm>
          <a:prstGeom prst="rect">
            <a:avLst/>
          </a:prstGeom>
        </p:spPr>
      </p:pic>
      <p:pic>
        <p:nvPicPr>
          <p:cNvPr id="7" name="Picture 6">
            <a:extLst>
              <a:ext uri="{FF2B5EF4-FFF2-40B4-BE49-F238E27FC236}">
                <a16:creationId xmlns:a16="http://schemas.microsoft.com/office/drawing/2014/main" id="{6381850F-CDBF-B84E-90EA-BF7148DCFE37}"/>
              </a:ext>
            </a:extLst>
          </p:cNvPr>
          <p:cNvPicPr/>
          <p:nvPr/>
        </p:nvPicPr>
        <p:blipFill>
          <a:blip r:embed="rId5"/>
          <a:stretch>
            <a:fillRect/>
          </a:stretch>
        </p:blipFill>
        <p:spPr>
          <a:xfrm>
            <a:off x="860425" y="6168390"/>
            <a:ext cx="392430" cy="392430"/>
          </a:xfrm>
          <a:prstGeom prst="rect">
            <a:avLst/>
          </a:prstGeom>
        </p:spPr>
      </p:pic>
      <p:pic>
        <p:nvPicPr>
          <p:cNvPr id="9" name="Picture 8" descr="A picture containing clock, drawing&#10;&#10;Description automatically generated">
            <a:extLst>
              <a:ext uri="{FF2B5EF4-FFF2-40B4-BE49-F238E27FC236}">
                <a16:creationId xmlns:a16="http://schemas.microsoft.com/office/drawing/2014/main" id="{3D2EF955-2A18-434F-9C07-F4AB3A6211BF}"/>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358265" y="6043930"/>
            <a:ext cx="637540" cy="63754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D796764B-A235-1D41-B86B-E4E9390BE3B0}"/>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997710" y="6136640"/>
            <a:ext cx="414655" cy="414655"/>
          </a:xfrm>
          <a:prstGeom prst="rect">
            <a:avLst/>
          </a:prstGeom>
        </p:spPr>
      </p:pic>
    </p:spTree>
    <p:extLst>
      <p:ext uri="{BB962C8B-B14F-4D97-AF65-F5344CB8AC3E}">
        <p14:creationId xmlns:p14="http://schemas.microsoft.com/office/powerpoint/2010/main" val="1655884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D0BF68C-F47E-C44A-B4EB-D4643851C1D5}"/>
              </a:ext>
            </a:extLst>
          </p:cNvPr>
          <p:cNvSpPr/>
          <p:nvPr/>
        </p:nvSpPr>
        <p:spPr>
          <a:xfrm>
            <a:off x="0" y="205519"/>
            <a:ext cx="11903362" cy="6652481"/>
          </a:xfrm>
          <a:prstGeom prst="rect">
            <a:avLst/>
          </a:prstGeom>
          <a:gradFill>
            <a:gsLst>
              <a:gs pos="1000">
                <a:srgbClr val="FFD862"/>
              </a:gs>
              <a:gs pos="100000">
                <a:srgbClr val="D82C2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9EF3500-E4A3-2B4E-B538-0891F5341686}"/>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F7FD"/>
              </a:solidFill>
            </a:endParaRPr>
          </a:p>
        </p:txBody>
      </p:sp>
      <p:sp>
        <p:nvSpPr>
          <p:cNvPr id="2" name="Title 1">
            <a:extLst>
              <a:ext uri="{FF2B5EF4-FFF2-40B4-BE49-F238E27FC236}">
                <a16:creationId xmlns:a16="http://schemas.microsoft.com/office/drawing/2014/main" id="{B899D67F-D84C-40DC-975D-1B52291370B2}"/>
              </a:ext>
            </a:extLst>
          </p:cNvPr>
          <p:cNvSpPr>
            <a:spLocks noGrp="1"/>
          </p:cNvSpPr>
          <p:nvPr>
            <p:ph type="title"/>
          </p:nvPr>
        </p:nvSpPr>
        <p:spPr>
          <a:xfrm>
            <a:off x="1116422" y="1110072"/>
            <a:ext cx="8241892" cy="1325563"/>
          </a:xfrm>
        </p:spPr>
        <p:txBody>
          <a:bodyPr/>
          <a:lstStyle/>
          <a:p>
            <a:r>
              <a:rPr lang="en-US" b="1" dirty="0">
                <a:solidFill>
                  <a:srgbClr val="1743A6"/>
                </a:solidFill>
                <a:latin typeface="Noe Display" panose="020A0500090400000002" pitchFamily="18" charset="77"/>
              </a:rPr>
              <a:t>The Beginning of </a:t>
            </a:r>
            <a:br>
              <a:rPr lang="en-US" b="1" dirty="0">
                <a:solidFill>
                  <a:srgbClr val="1743A6"/>
                </a:solidFill>
                <a:latin typeface="Noe Display" panose="020A0500090400000002" pitchFamily="18" charset="77"/>
              </a:rPr>
            </a:br>
            <a:r>
              <a:rPr lang="en-US" b="1" dirty="0">
                <a:solidFill>
                  <a:srgbClr val="1743A6"/>
                </a:solidFill>
                <a:latin typeface="Noe Display" panose="020A0500090400000002" pitchFamily="18" charset="77"/>
              </a:rPr>
              <a:t>Your Professional Journey…</a:t>
            </a:r>
          </a:p>
        </p:txBody>
      </p:sp>
      <p:sp>
        <p:nvSpPr>
          <p:cNvPr id="3" name="Content Placeholder 2">
            <a:extLst>
              <a:ext uri="{FF2B5EF4-FFF2-40B4-BE49-F238E27FC236}">
                <a16:creationId xmlns:a16="http://schemas.microsoft.com/office/drawing/2014/main" id="{208E5A48-3CD3-4C7E-8301-EC345CCA3161}"/>
              </a:ext>
            </a:extLst>
          </p:cNvPr>
          <p:cNvSpPr>
            <a:spLocks noGrp="1"/>
          </p:cNvSpPr>
          <p:nvPr>
            <p:ph idx="1"/>
          </p:nvPr>
        </p:nvSpPr>
        <p:spPr>
          <a:xfrm>
            <a:off x="1110861" y="2514362"/>
            <a:ext cx="10036290" cy="978195"/>
          </a:xfrm>
        </p:spPr>
        <p:txBody>
          <a:bodyPr>
            <a:noAutofit/>
          </a:bodyPr>
          <a:lstStyle/>
          <a:p>
            <a:pPr marL="0" indent="0">
              <a:lnSpc>
                <a:spcPct val="100000"/>
              </a:lnSpc>
              <a:buNone/>
            </a:pPr>
            <a:r>
              <a:rPr lang="en-US" sz="2400">
                <a:latin typeface="Sailec" pitchFamily="2" charset="77"/>
              </a:rPr>
              <a:t>For nearly 160 years CTA members have advocated for educators and students to ensure every person has access to a free quality public education in California. Our successes include:</a:t>
            </a:r>
            <a:endParaRPr lang="en-US" sz="2400" b="1">
              <a:latin typeface="Sailec" pitchFamily="2" charset="77"/>
            </a:endParaRPr>
          </a:p>
        </p:txBody>
      </p:sp>
      <p:sp>
        <p:nvSpPr>
          <p:cNvPr id="4" name="TextBox 3">
            <a:extLst>
              <a:ext uri="{FF2B5EF4-FFF2-40B4-BE49-F238E27FC236}">
                <a16:creationId xmlns:a16="http://schemas.microsoft.com/office/drawing/2014/main" id="{CFD9C18D-DD29-4D46-8AA8-4C7F978BD207}"/>
              </a:ext>
            </a:extLst>
          </p:cNvPr>
          <p:cNvSpPr txBox="1"/>
          <p:nvPr/>
        </p:nvSpPr>
        <p:spPr>
          <a:xfrm>
            <a:off x="1110860" y="624234"/>
            <a:ext cx="5938528" cy="461665"/>
          </a:xfrm>
          <a:prstGeom prst="rect">
            <a:avLst/>
          </a:prstGeom>
          <a:noFill/>
        </p:spPr>
        <p:txBody>
          <a:bodyPr wrap="square" rtlCol="0">
            <a:spAutoFit/>
          </a:bodyPr>
          <a:lstStyle/>
          <a:p>
            <a:r>
              <a:rPr lang="en-US" sz="2400" b="1" spc="500">
                <a:latin typeface="Sailec" pitchFamily="2" charset="77"/>
              </a:rPr>
              <a:t>YOUR MEMBERSHIP IS</a:t>
            </a:r>
            <a:endParaRPr lang="en-US" sz="2400" spc="500"/>
          </a:p>
        </p:txBody>
      </p:sp>
      <p:sp>
        <p:nvSpPr>
          <p:cNvPr id="5" name="TextBox 4">
            <a:extLst>
              <a:ext uri="{FF2B5EF4-FFF2-40B4-BE49-F238E27FC236}">
                <a16:creationId xmlns:a16="http://schemas.microsoft.com/office/drawing/2014/main" id="{04D11405-DECA-094E-BAAB-E7C25616C640}"/>
              </a:ext>
            </a:extLst>
          </p:cNvPr>
          <p:cNvSpPr txBox="1"/>
          <p:nvPr/>
        </p:nvSpPr>
        <p:spPr>
          <a:xfrm>
            <a:off x="1265284" y="5422378"/>
            <a:ext cx="1801585" cy="923330"/>
          </a:xfrm>
          <a:prstGeom prst="rect">
            <a:avLst/>
          </a:prstGeom>
          <a:noFill/>
        </p:spPr>
        <p:txBody>
          <a:bodyPr wrap="square" rtlCol="0">
            <a:spAutoFit/>
          </a:bodyPr>
          <a:lstStyle/>
          <a:p>
            <a:r>
              <a:rPr lang="en-US" b="1" dirty="0">
                <a:latin typeface="Sailec" pitchFamily="2" charset="77"/>
              </a:rPr>
              <a:t>Access</a:t>
            </a:r>
            <a:r>
              <a:rPr lang="en-US" dirty="0">
                <a:latin typeface="Sailec" pitchFamily="2" charset="77"/>
              </a:rPr>
              <a:t> to public schools for all students</a:t>
            </a:r>
            <a:endParaRPr lang="en-US" dirty="0"/>
          </a:p>
        </p:txBody>
      </p:sp>
      <p:sp>
        <p:nvSpPr>
          <p:cNvPr id="6" name="TextBox 5">
            <a:extLst>
              <a:ext uri="{FF2B5EF4-FFF2-40B4-BE49-F238E27FC236}">
                <a16:creationId xmlns:a16="http://schemas.microsoft.com/office/drawing/2014/main" id="{E77755C0-F19E-CA43-B18E-37814A2EBF74}"/>
              </a:ext>
            </a:extLst>
          </p:cNvPr>
          <p:cNvSpPr txBox="1"/>
          <p:nvPr/>
        </p:nvSpPr>
        <p:spPr>
          <a:xfrm>
            <a:off x="4112407" y="5422378"/>
            <a:ext cx="1764685" cy="646331"/>
          </a:xfrm>
          <a:prstGeom prst="rect">
            <a:avLst/>
          </a:prstGeom>
          <a:noFill/>
        </p:spPr>
        <p:txBody>
          <a:bodyPr wrap="square" rtlCol="0">
            <a:spAutoFit/>
          </a:bodyPr>
          <a:lstStyle/>
          <a:p>
            <a:r>
              <a:rPr lang="en-US" b="1" dirty="0">
                <a:latin typeface="Sailec" pitchFamily="2" charset="77"/>
              </a:rPr>
              <a:t>Retirement</a:t>
            </a:r>
            <a:r>
              <a:rPr lang="en-US" dirty="0">
                <a:latin typeface="Sailec" pitchFamily="2" charset="77"/>
              </a:rPr>
              <a:t> with dignity</a:t>
            </a:r>
            <a:endParaRPr lang="en-US" b="1" dirty="0">
              <a:latin typeface="Sailec" pitchFamily="2" charset="77"/>
            </a:endParaRPr>
          </a:p>
        </p:txBody>
      </p:sp>
      <p:sp>
        <p:nvSpPr>
          <p:cNvPr id="7" name="TextBox 6">
            <a:extLst>
              <a:ext uri="{FF2B5EF4-FFF2-40B4-BE49-F238E27FC236}">
                <a16:creationId xmlns:a16="http://schemas.microsoft.com/office/drawing/2014/main" id="{00A57F88-65E0-754A-B420-4420B416DD15}"/>
              </a:ext>
            </a:extLst>
          </p:cNvPr>
          <p:cNvSpPr txBox="1"/>
          <p:nvPr/>
        </p:nvSpPr>
        <p:spPr>
          <a:xfrm>
            <a:off x="6778349" y="5422378"/>
            <a:ext cx="2052084" cy="923264"/>
          </a:xfrm>
          <a:prstGeom prst="rect">
            <a:avLst/>
          </a:prstGeom>
          <a:noFill/>
        </p:spPr>
        <p:txBody>
          <a:bodyPr wrap="square" rtlCol="0">
            <a:spAutoFit/>
          </a:bodyPr>
          <a:lstStyle/>
          <a:p>
            <a:r>
              <a:rPr lang="en-US" b="1" dirty="0">
                <a:latin typeface="Sailec" pitchFamily="2" charset="77"/>
              </a:rPr>
              <a:t>Ending child labor</a:t>
            </a:r>
            <a:r>
              <a:rPr lang="en-US" dirty="0">
                <a:latin typeface="Sailec" pitchFamily="2" charset="77"/>
              </a:rPr>
              <a:t> in California</a:t>
            </a:r>
            <a:endParaRPr lang="en-US" b="1" dirty="0">
              <a:latin typeface="Sailec" pitchFamily="2" charset="77"/>
            </a:endParaRPr>
          </a:p>
        </p:txBody>
      </p:sp>
      <p:sp>
        <p:nvSpPr>
          <p:cNvPr id="8" name="TextBox 7">
            <a:extLst>
              <a:ext uri="{FF2B5EF4-FFF2-40B4-BE49-F238E27FC236}">
                <a16:creationId xmlns:a16="http://schemas.microsoft.com/office/drawing/2014/main" id="{1240023E-59EA-1948-A6FE-2B4A30C9B1E5}"/>
              </a:ext>
            </a:extLst>
          </p:cNvPr>
          <p:cNvSpPr txBox="1"/>
          <p:nvPr/>
        </p:nvSpPr>
        <p:spPr>
          <a:xfrm>
            <a:off x="9466319" y="5422378"/>
            <a:ext cx="1612027" cy="923330"/>
          </a:xfrm>
          <a:prstGeom prst="rect">
            <a:avLst/>
          </a:prstGeom>
          <a:noFill/>
        </p:spPr>
        <p:txBody>
          <a:bodyPr wrap="square" rtlCol="0">
            <a:spAutoFit/>
          </a:bodyPr>
          <a:lstStyle/>
          <a:p>
            <a:r>
              <a:rPr lang="en-US" b="1" dirty="0">
                <a:latin typeface="Sailec" pitchFamily="2" charset="77"/>
              </a:rPr>
              <a:t>Preventing pregnancy firings</a:t>
            </a:r>
          </a:p>
        </p:txBody>
      </p:sp>
      <p:sp>
        <p:nvSpPr>
          <p:cNvPr id="11" name="TextBox 10">
            <a:extLst>
              <a:ext uri="{FF2B5EF4-FFF2-40B4-BE49-F238E27FC236}">
                <a16:creationId xmlns:a16="http://schemas.microsoft.com/office/drawing/2014/main" id="{6BEF6495-53BA-424F-BBB3-1BEE1A91D194}"/>
              </a:ext>
            </a:extLst>
          </p:cNvPr>
          <p:cNvSpPr txBox="1"/>
          <p:nvPr/>
        </p:nvSpPr>
        <p:spPr>
          <a:xfrm>
            <a:off x="1265284" y="4745735"/>
            <a:ext cx="1617921" cy="769441"/>
          </a:xfrm>
          <a:prstGeom prst="rect">
            <a:avLst/>
          </a:prstGeom>
          <a:noFill/>
        </p:spPr>
        <p:txBody>
          <a:bodyPr wrap="square" rtlCol="0">
            <a:spAutoFit/>
          </a:bodyPr>
          <a:lstStyle/>
          <a:p>
            <a:r>
              <a:rPr lang="en-US" sz="4400" b="1" dirty="0">
                <a:solidFill>
                  <a:srgbClr val="1743A6"/>
                </a:solidFill>
                <a:latin typeface="Noe Display" panose="020A0500090400000002"/>
              </a:rPr>
              <a:t>1867</a:t>
            </a:r>
            <a:endParaRPr lang="en-US" sz="4400" dirty="0">
              <a:solidFill>
                <a:srgbClr val="1743A6"/>
              </a:solidFill>
              <a:latin typeface="Noe Display" panose="020A0500090400000002"/>
            </a:endParaRPr>
          </a:p>
        </p:txBody>
      </p:sp>
      <p:sp>
        <p:nvSpPr>
          <p:cNvPr id="12" name="TextBox 11">
            <a:extLst>
              <a:ext uri="{FF2B5EF4-FFF2-40B4-BE49-F238E27FC236}">
                <a16:creationId xmlns:a16="http://schemas.microsoft.com/office/drawing/2014/main" id="{D4026192-944E-3C41-B569-57B76640038E}"/>
              </a:ext>
            </a:extLst>
          </p:cNvPr>
          <p:cNvSpPr txBox="1"/>
          <p:nvPr/>
        </p:nvSpPr>
        <p:spPr>
          <a:xfrm>
            <a:off x="4094044" y="4745735"/>
            <a:ext cx="1617921" cy="769441"/>
          </a:xfrm>
          <a:prstGeom prst="rect">
            <a:avLst/>
          </a:prstGeom>
          <a:noFill/>
        </p:spPr>
        <p:txBody>
          <a:bodyPr wrap="square" rtlCol="0">
            <a:spAutoFit/>
          </a:bodyPr>
          <a:lstStyle/>
          <a:p>
            <a:r>
              <a:rPr lang="en-US" sz="4400" b="1">
                <a:solidFill>
                  <a:srgbClr val="1743A6"/>
                </a:solidFill>
                <a:latin typeface="Noe Display" panose="020A0500090400000002" pitchFamily="18" charset="77"/>
              </a:rPr>
              <a:t>1913</a:t>
            </a:r>
            <a:endParaRPr lang="en-US" sz="4400">
              <a:solidFill>
                <a:srgbClr val="1743A6"/>
              </a:solidFill>
              <a:latin typeface="Noe Display" panose="020A0500090400000002" pitchFamily="18" charset="77"/>
            </a:endParaRPr>
          </a:p>
        </p:txBody>
      </p:sp>
      <p:sp>
        <p:nvSpPr>
          <p:cNvPr id="13" name="TextBox 12">
            <a:extLst>
              <a:ext uri="{FF2B5EF4-FFF2-40B4-BE49-F238E27FC236}">
                <a16:creationId xmlns:a16="http://schemas.microsoft.com/office/drawing/2014/main" id="{85DB9C30-FD65-3041-B84E-F9F6F9ED5A13}"/>
              </a:ext>
            </a:extLst>
          </p:cNvPr>
          <p:cNvSpPr txBox="1"/>
          <p:nvPr/>
        </p:nvSpPr>
        <p:spPr>
          <a:xfrm>
            <a:off x="6777461" y="4745735"/>
            <a:ext cx="1617921" cy="769441"/>
          </a:xfrm>
          <a:prstGeom prst="rect">
            <a:avLst/>
          </a:prstGeom>
          <a:noFill/>
        </p:spPr>
        <p:txBody>
          <a:bodyPr wrap="square" rtlCol="0">
            <a:spAutoFit/>
          </a:bodyPr>
          <a:lstStyle/>
          <a:p>
            <a:r>
              <a:rPr lang="en-US" sz="4400" b="1">
                <a:solidFill>
                  <a:srgbClr val="1743A6"/>
                </a:solidFill>
                <a:latin typeface="Noe Display" panose="020A0500090400000002" pitchFamily="18" charset="77"/>
              </a:rPr>
              <a:t>1915</a:t>
            </a:r>
            <a:endParaRPr lang="en-US" sz="4400">
              <a:solidFill>
                <a:srgbClr val="1743A6"/>
              </a:solidFill>
              <a:latin typeface="Noe Display" panose="020A0500090400000002" pitchFamily="18" charset="77"/>
            </a:endParaRPr>
          </a:p>
        </p:txBody>
      </p:sp>
      <p:sp>
        <p:nvSpPr>
          <p:cNvPr id="15" name="TextBox 14">
            <a:extLst>
              <a:ext uri="{FF2B5EF4-FFF2-40B4-BE49-F238E27FC236}">
                <a16:creationId xmlns:a16="http://schemas.microsoft.com/office/drawing/2014/main" id="{8B6BA6E5-9892-1941-A075-4E6B7668D19E}"/>
              </a:ext>
            </a:extLst>
          </p:cNvPr>
          <p:cNvSpPr txBox="1"/>
          <p:nvPr/>
        </p:nvSpPr>
        <p:spPr>
          <a:xfrm>
            <a:off x="9466319" y="4745735"/>
            <a:ext cx="1617921" cy="769441"/>
          </a:xfrm>
          <a:prstGeom prst="rect">
            <a:avLst/>
          </a:prstGeom>
          <a:noFill/>
        </p:spPr>
        <p:txBody>
          <a:bodyPr wrap="square" rtlCol="0">
            <a:spAutoFit/>
          </a:bodyPr>
          <a:lstStyle/>
          <a:p>
            <a:r>
              <a:rPr lang="en-US" sz="4400" b="1" dirty="0">
                <a:solidFill>
                  <a:srgbClr val="1743A6"/>
                </a:solidFill>
                <a:latin typeface="Noe Display" panose="020A0500090400000002" pitchFamily="18" charset="77"/>
              </a:rPr>
              <a:t>1927</a:t>
            </a:r>
            <a:endParaRPr lang="en-US" sz="4400" dirty="0">
              <a:solidFill>
                <a:srgbClr val="1743A6"/>
              </a:solidFill>
              <a:latin typeface="Noe Display" panose="020A0500090400000002" pitchFamily="18" charset="77"/>
            </a:endParaRPr>
          </a:p>
        </p:txBody>
      </p:sp>
      <p:pic>
        <p:nvPicPr>
          <p:cNvPr id="23" name="Picture 22">
            <a:extLst>
              <a:ext uri="{FF2B5EF4-FFF2-40B4-BE49-F238E27FC236}">
                <a16:creationId xmlns:a16="http://schemas.microsoft.com/office/drawing/2014/main" id="{142478C0-974D-4142-B9F0-C75C42168736}"/>
              </a:ext>
            </a:extLst>
          </p:cNvPr>
          <p:cNvPicPr>
            <a:picLocks noChangeAspect="1"/>
          </p:cNvPicPr>
          <p:nvPr/>
        </p:nvPicPr>
        <p:blipFill>
          <a:blip r:embed="rId2"/>
          <a:stretch>
            <a:fillRect/>
          </a:stretch>
        </p:blipFill>
        <p:spPr>
          <a:xfrm>
            <a:off x="9936716" y="3831467"/>
            <a:ext cx="415313" cy="923330"/>
          </a:xfrm>
          <a:prstGeom prst="rect">
            <a:avLst/>
          </a:prstGeom>
        </p:spPr>
      </p:pic>
      <p:pic>
        <p:nvPicPr>
          <p:cNvPr id="24" name="Picture 23">
            <a:extLst>
              <a:ext uri="{FF2B5EF4-FFF2-40B4-BE49-F238E27FC236}">
                <a16:creationId xmlns:a16="http://schemas.microsoft.com/office/drawing/2014/main" id="{1600F52D-43BE-F64E-8BFE-036771783640}"/>
              </a:ext>
            </a:extLst>
          </p:cNvPr>
          <p:cNvPicPr>
            <a:picLocks noChangeAspect="1"/>
          </p:cNvPicPr>
          <p:nvPr/>
        </p:nvPicPr>
        <p:blipFill>
          <a:blip r:embed="rId3"/>
          <a:stretch>
            <a:fillRect/>
          </a:stretch>
        </p:blipFill>
        <p:spPr>
          <a:xfrm>
            <a:off x="6889457" y="3980097"/>
            <a:ext cx="1028700" cy="774700"/>
          </a:xfrm>
          <a:prstGeom prst="rect">
            <a:avLst/>
          </a:prstGeom>
        </p:spPr>
      </p:pic>
      <p:pic>
        <p:nvPicPr>
          <p:cNvPr id="25" name="Picture 24">
            <a:extLst>
              <a:ext uri="{FF2B5EF4-FFF2-40B4-BE49-F238E27FC236}">
                <a16:creationId xmlns:a16="http://schemas.microsoft.com/office/drawing/2014/main" id="{5EEEEC38-FC1A-F744-9F87-DCE62A075DC5}"/>
              </a:ext>
            </a:extLst>
          </p:cNvPr>
          <p:cNvPicPr>
            <a:picLocks noChangeAspect="1"/>
          </p:cNvPicPr>
          <p:nvPr/>
        </p:nvPicPr>
        <p:blipFill>
          <a:blip r:embed="rId4"/>
          <a:stretch>
            <a:fillRect/>
          </a:stretch>
        </p:blipFill>
        <p:spPr>
          <a:xfrm>
            <a:off x="4271117" y="3776602"/>
            <a:ext cx="978195" cy="978195"/>
          </a:xfrm>
          <a:prstGeom prst="rect">
            <a:avLst/>
          </a:prstGeom>
        </p:spPr>
      </p:pic>
      <p:pic>
        <p:nvPicPr>
          <p:cNvPr id="28" name="Picture 27">
            <a:extLst>
              <a:ext uri="{FF2B5EF4-FFF2-40B4-BE49-F238E27FC236}">
                <a16:creationId xmlns:a16="http://schemas.microsoft.com/office/drawing/2014/main" id="{B6DEC7F6-A9A3-784C-9902-3DCCB3862CED}"/>
              </a:ext>
            </a:extLst>
          </p:cNvPr>
          <p:cNvPicPr>
            <a:picLocks noChangeAspect="1"/>
          </p:cNvPicPr>
          <p:nvPr/>
        </p:nvPicPr>
        <p:blipFill>
          <a:blip r:embed="rId5"/>
          <a:stretch>
            <a:fillRect/>
          </a:stretch>
        </p:blipFill>
        <p:spPr>
          <a:xfrm>
            <a:off x="1518571" y="3837210"/>
            <a:ext cx="921901" cy="907268"/>
          </a:xfrm>
          <a:prstGeom prst="rect">
            <a:avLst/>
          </a:prstGeom>
        </p:spPr>
      </p:pic>
      <p:pic>
        <p:nvPicPr>
          <p:cNvPr id="9" name="Picture 8">
            <a:extLst>
              <a:ext uri="{FF2B5EF4-FFF2-40B4-BE49-F238E27FC236}">
                <a16:creationId xmlns:a16="http://schemas.microsoft.com/office/drawing/2014/main" id="{D09DA76F-750E-7C40-8291-40B7A2D1947A}"/>
              </a:ext>
            </a:extLst>
          </p:cNvPr>
          <p:cNvPicPr>
            <a:picLocks noChangeAspect="1"/>
          </p:cNvPicPr>
          <p:nvPr/>
        </p:nvPicPr>
        <p:blipFill>
          <a:blip r:embed="rId6"/>
          <a:stretch>
            <a:fillRect/>
          </a:stretch>
        </p:blipFill>
        <p:spPr>
          <a:xfrm>
            <a:off x="10804236" y="205519"/>
            <a:ext cx="1099126" cy="418715"/>
          </a:xfrm>
          <a:prstGeom prst="rect">
            <a:avLst/>
          </a:prstGeom>
        </p:spPr>
      </p:pic>
    </p:spTree>
    <p:extLst>
      <p:ext uri="{BB962C8B-B14F-4D97-AF65-F5344CB8AC3E}">
        <p14:creationId xmlns:p14="http://schemas.microsoft.com/office/powerpoint/2010/main" val="81015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E80E80-2444-45C4-B472-D2C13378005A}"/>
              </a:ext>
            </a:extLst>
          </p:cNvPr>
          <p:cNvSpPr/>
          <p:nvPr/>
        </p:nvSpPr>
        <p:spPr>
          <a:xfrm>
            <a:off x="0" y="205519"/>
            <a:ext cx="11903362" cy="6652481"/>
          </a:xfrm>
          <a:prstGeom prst="rect">
            <a:avLst/>
          </a:prstGeom>
          <a:gradFill>
            <a:gsLst>
              <a:gs pos="1000">
                <a:srgbClr val="FFD862"/>
              </a:gs>
              <a:gs pos="100000">
                <a:srgbClr val="D82C2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526E8EF-21D0-4BFF-8B5E-21BCD29A2F65}"/>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F7FD"/>
              </a:solidFill>
            </a:endParaRPr>
          </a:p>
        </p:txBody>
      </p:sp>
      <p:sp>
        <p:nvSpPr>
          <p:cNvPr id="4" name="Title 1">
            <a:extLst>
              <a:ext uri="{FF2B5EF4-FFF2-40B4-BE49-F238E27FC236}">
                <a16:creationId xmlns:a16="http://schemas.microsoft.com/office/drawing/2014/main" id="{1DFED05A-18F2-45CF-8E25-D0F86AD5328A}"/>
              </a:ext>
            </a:extLst>
          </p:cNvPr>
          <p:cNvSpPr txBox="1">
            <a:spLocks/>
          </p:cNvSpPr>
          <p:nvPr/>
        </p:nvSpPr>
        <p:spPr>
          <a:xfrm>
            <a:off x="1116422" y="1110072"/>
            <a:ext cx="95941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1743A6"/>
                </a:solidFill>
                <a:latin typeface="Noe Display" panose="020A0500090400000002" pitchFamily="18" charset="77"/>
              </a:rPr>
              <a:t>Is your opportunity to help build a more just and equitable society…</a:t>
            </a:r>
          </a:p>
        </p:txBody>
      </p:sp>
      <p:sp>
        <p:nvSpPr>
          <p:cNvPr id="5" name="Content Placeholder 2">
            <a:extLst>
              <a:ext uri="{FF2B5EF4-FFF2-40B4-BE49-F238E27FC236}">
                <a16:creationId xmlns:a16="http://schemas.microsoft.com/office/drawing/2014/main" id="{BD56BFAC-E43A-48CD-AE95-47AEF9C58399}"/>
              </a:ext>
            </a:extLst>
          </p:cNvPr>
          <p:cNvSpPr txBox="1">
            <a:spLocks/>
          </p:cNvSpPr>
          <p:nvPr/>
        </p:nvSpPr>
        <p:spPr>
          <a:xfrm>
            <a:off x="1110861" y="2514362"/>
            <a:ext cx="10036290" cy="9781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400" b="1">
              <a:latin typeface="Sailec" pitchFamily="2" charset="77"/>
            </a:endParaRPr>
          </a:p>
        </p:txBody>
      </p:sp>
      <p:sp>
        <p:nvSpPr>
          <p:cNvPr id="6" name="TextBox 5">
            <a:extLst>
              <a:ext uri="{FF2B5EF4-FFF2-40B4-BE49-F238E27FC236}">
                <a16:creationId xmlns:a16="http://schemas.microsoft.com/office/drawing/2014/main" id="{362B05B5-4582-4A7F-BE0F-B40C0C9C6132}"/>
              </a:ext>
            </a:extLst>
          </p:cNvPr>
          <p:cNvSpPr txBox="1"/>
          <p:nvPr/>
        </p:nvSpPr>
        <p:spPr>
          <a:xfrm>
            <a:off x="1110860" y="624234"/>
            <a:ext cx="5938528" cy="461665"/>
          </a:xfrm>
          <a:prstGeom prst="rect">
            <a:avLst/>
          </a:prstGeom>
          <a:noFill/>
        </p:spPr>
        <p:txBody>
          <a:bodyPr wrap="square" rtlCol="0">
            <a:spAutoFit/>
          </a:bodyPr>
          <a:lstStyle/>
          <a:p>
            <a:r>
              <a:rPr lang="en-US" sz="2400" b="1" spc="500" dirty="0">
                <a:latin typeface="Sailec" pitchFamily="2" charset="77"/>
              </a:rPr>
              <a:t>YOUR MEMBERSHIP IS</a:t>
            </a:r>
            <a:endParaRPr lang="en-US" sz="2400" spc="500" dirty="0"/>
          </a:p>
        </p:txBody>
      </p:sp>
      <p:sp>
        <p:nvSpPr>
          <p:cNvPr id="7" name="TextBox 6">
            <a:extLst>
              <a:ext uri="{FF2B5EF4-FFF2-40B4-BE49-F238E27FC236}">
                <a16:creationId xmlns:a16="http://schemas.microsoft.com/office/drawing/2014/main" id="{1139D5DF-55DC-4582-8536-6B07B2EF6810}"/>
              </a:ext>
            </a:extLst>
          </p:cNvPr>
          <p:cNvSpPr txBox="1"/>
          <p:nvPr/>
        </p:nvSpPr>
        <p:spPr>
          <a:xfrm>
            <a:off x="1315060" y="4910830"/>
            <a:ext cx="2052084" cy="1200329"/>
          </a:xfrm>
          <a:prstGeom prst="rect">
            <a:avLst/>
          </a:prstGeom>
          <a:noFill/>
        </p:spPr>
        <p:txBody>
          <a:bodyPr wrap="square" rtlCol="0">
            <a:spAutoFit/>
          </a:bodyPr>
          <a:lstStyle/>
          <a:p>
            <a:r>
              <a:rPr lang="en-US" b="1" dirty="0">
                <a:latin typeface="Sailec" pitchFamily="2" charset="77"/>
              </a:rPr>
              <a:t>Equity </a:t>
            </a:r>
            <a:r>
              <a:rPr lang="en-US" dirty="0">
                <a:latin typeface="Sailec" pitchFamily="2" charset="77"/>
              </a:rPr>
              <a:t>for Japanese-Americans interned during WWII</a:t>
            </a:r>
            <a:endParaRPr lang="en-US" dirty="0"/>
          </a:p>
        </p:txBody>
      </p:sp>
      <p:sp>
        <p:nvSpPr>
          <p:cNvPr id="8" name="TextBox 7">
            <a:extLst>
              <a:ext uri="{FF2B5EF4-FFF2-40B4-BE49-F238E27FC236}">
                <a16:creationId xmlns:a16="http://schemas.microsoft.com/office/drawing/2014/main" id="{DC8635FC-06D4-4109-916F-E89695846918}"/>
              </a:ext>
            </a:extLst>
          </p:cNvPr>
          <p:cNvSpPr txBox="1"/>
          <p:nvPr/>
        </p:nvSpPr>
        <p:spPr>
          <a:xfrm>
            <a:off x="3934482" y="4910830"/>
            <a:ext cx="2197988" cy="1200329"/>
          </a:xfrm>
          <a:prstGeom prst="rect">
            <a:avLst/>
          </a:prstGeom>
          <a:noFill/>
        </p:spPr>
        <p:txBody>
          <a:bodyPr wrap="square" rtlCol="0">
            <a:spAutoFit/>
          </a:bodyPr>
          <a:lstStyle/>
          <a:p>
            <a:r>
              <a:rPr lang="en-US" b="1" dirty="0">
                <a:latin typeface="Sailec" pitchFamily="2" charset="77"/>
              </a:rPr>
              <a:t>Protecting </a:t>
            </a:r>
            <a:r>
              <a:rPr lang="en-US" dirty="0">
                <a:latin typeface="Sailec" pitchFamily="2" charset="77"/>
              </a:rPr>
              <a:t>public</a:t>
            </a:r>
            <a:r>
              <a:rPr lang="en-US" b="1" dirty="0">
                <a:latin typeface="Sailec" pitchFamily="2" charset="77"/>
              </a:rPr>
              <a:t> </a:t>
            </a:r>
            <a:r>
              <a:rPr lang="en-US" dirty="0">
                <a:latin typeface="Sailec" pitchFamily="2" charset="77"/>
              </a:rPr>
              <a:t> school funding through Prop. 98 funding guarantees</a:t>
            </a:r>
            <a:endParaRPr lang="en-US" b="1" dirty="0">
              <a:latin typeface="Sailec" pitchFamily="2" charset="77"/>
            </a:endParaRPr>
          </a:p>
        </p:txBody>
      </p:sp>
      <p:sp>
        <p:nvSpPr>
          <p:cNvPr id="9" name="TextBox 8">
            <a:extLst>
              <a:ext uri="{FF2B5EF4-FFF2-40B4-BE49-F238E27FC236}">
                <a16:creationId xmlns:a16="http://schemas.microsoft.com/office/drawing/2014/main" id="{79B69E50-F354-4EEA-8A2E-CB4B09B6414B}"/>
              </a:ext>
            </a:extLst>
          </p:cNvPr>
          <p:cNvSpPr txBox="1"/>
          <p:nvPr/>
        </p:nvSpPr>
        <p:spPr>
          <a:xfrm>
            <a:off x="6746503" y="4910830"/>
            <a:ext cx="2217223" cy="1200329"/>
          </a:xfrm>
          <a:prstGeom prst="rect">
            <a:avLst/>
          </a:prstGeom>
          <a:noFill/>
        </p:spPr>
        <p:txBody>
          <a:bodyPr wrap="square" rtlCol="0">
            <a:spAutoFit/>
          </a:bodyPr>
          <a:lstStyle/>
          <a:p>
            <a:r>
              <a:rPr lang="en-US" b="1">
                <a:latin typeface="Sailec" pitchFamily="2" charset="77"/>
              </a:rPr>
              <a:t>Defeating </a:t>
            </a:r>
            <a:r>
              <a:rPr lang="en-US">
                <a:latin typeface="Sailec" pitchFamily="2" charset="77"/>
              </a:rPr>
              <a:t>Prop. 174-  vouchers would allow public funding of private schools </a:t>
            </a:r>
            <a:endParaRPr lang="en-US" b="1">
              <a:latin typeface="Sailec" pitchFamily="2" charset="77"/>
            </a:endParaRPr>
          </a:p>
        </p:txBody>
      </p:sp>
      <p:sp>
        <p:nvSpPr>
          <p:cNvPr id="10" name="TextBox 9">
            <a:extLst>
              <a:ext uri="{FF2B5EF4-FFF2-40B4-BE49-F238E27FC236}">
                <a16:creationId xmlns:a16="http://schemas.microsoft.com/office/drawing/2014/main" id="{F39164DA-E067-4A51-A6C2-492E7AD21D84}"/>
              </a:ext>
            </a:extLst>
          </p:cNvPr>
          <p:cNvSpPr txBox="1"/>
          <p:nvPr/>
        </p:nvSpPr>
        <p:spPr>
          <a:xfrm>
            <a:off x="9453723" y="4910830"/>
            <a:ext cx="2494222" cy="1477328"/>
          </a:xfrm>
          <a:prstGeom prst="rect">
            <a:avLst/>
          </a:prstGeom>
          <a:noFill/>
        </p:spPr>
        <p:txBody>
          <a:bodyPr wrap="square" rtlCol="0">
            <a:spAutoFit/>
          </a:bodyPr>
          <a:lstStyle/>
          <a:p>
            <a:r>
              <a:rPr lang="en-US" b="1" dirty="0">
                <a:latin typeface="Sailec" pitchFamily="2" charset="77"/>
              </a:rPr>
              <a:t>Battling </a:t>
            </a:r>
            <a:r>
              <a:rPr lang="en-US" dirty="0">
                <a:latin typeface="Sailec" pitchFamily="2" charset="77"/>
              </a:rPr>
              <a:t>Governor Schwarzenegger ‘s Prop. 74</a:t>
            </a:r>
            <a:r>
              <a:rPr lang="en-US" b="1" dirty="0">
                <a:latin typeface="Sailec" pitchFamily="2" charset="77"/>
              </a:rPr>
              <a:t> </a:t>
            </a:r>
            <a:r>
              <a:rPr lang="en-US" dirty="0">
                <a:latin typeface="Sailec" pitchFamily="2" charset="77"/>
              </a:rPr>
              <a:t>attack </a:t>
            </a:r>
            <a:br>
              <a:rPr lang="en-US" dirty="0">
                <a:latin typeface="Sailec" pitchFamily="2" charset="77"/>
              </a:rPr>
            </a:br>
            <a:r>
              <a:rPr lang="en-US" dirty="0">
                <a:latin typeface="Sailec" pitchFamily="2" charset="77"/>
              </a:rPr>
              <a:t>on educator employment rights </a:t>
            </a:r>
          </a:p>
        </p:txBody>
      </p:sp>
      <p:sp>
        <p:nvSpPr>
          <p:cNvPr id="11" name="TextBox 10">
            <a:extLst>
              <a:ext uri="{FF2B5EF4-FFF2-40B4-BE49-F238E27FC236}">
                <a16:creationId xmlns:a16="http://schemas.microsoft.com/office/drawing/2014/main" id="{F7452D67-E127-4151-B3FA-8745210C695D}"/>
              </a:ext>
            </a:extLst>
          </p:cNvPr>
          <p:cNvSpPr txBox="1"/>
          <p:nvPr/>
        </p:nvSpPr>
        <p:spPr>
          <a:xfrm>
            <a:off x="1300086" y="4238710"/>
            <a:ext cx="1617921" cy="769441"/>
          </a:xfrm>
          <a:prstGeom prst="rect">
            <a:avLst/>
          </a:prstGeom>
          <a:noFill/>
        </p:spPr>
        <p:txBody>
          <a:bodyPr wrap="square" rtlCol="0">
            <a:spAutoFit/>
          </a:bodyPr>
          <a:lstStyle/>
          <a:p>
            <a:r>
              <a:rPr lang="en-US" sz="4400" b="1">
                <a:solidFill>
                  <a:srgbClr val="1743A6"/>
                </a:solidFill>
                <a:latin typeface="Noe Display" panose="020A0500090400000002" pitchFamily="18" charset="77"/>
              </a:rPr>
              <a:t>1944</a:t>
            </a:r>
            <a:endParaRPr lang="en-US" sz="4400">
              <a:solidFill>
                <a:srgbClr val="1743A6"/>
              </a:solidFill>
              <a:latin typeface="Noe Display" panose="020A0500090400000002" pitchFamily="18" charset="77"/>
            </a:endParaRPr>
          </a:p>
        </p:txBody>
      </p:sp>
      <p:sp>
        <p:nvSpPr>
          <p:cNvPr id="12" name="TextBox 11">
            <a:extLst>
              <a:ext uri="{FF2B5EF4-FFF2-40B4-BE49-F238E27FC236}">
                <a16:creationId xmlns:a16="http://schemas.microsoft.com/office/drawing/2014/main" id="{1A0A2431-4CC3-4828-8D36-201F9D97AF45}"/>
              </a:ext>
            </a:extLst>
          </p:cNvPr>
          <p:cNvSpPr txBox="1"/>
          <p:nvPr/>
        </p:nvSpPr>
        <p:spPr>
          <a:xfrm>
            <a:off x="3922574" y="4238710"/>
            <a:ext cx="1449835" cy="769441"/>
          </a:xfrm>
          <a:prstGeom prst="rect">
            <a:avLst/>
          </a:prstGeom>
          <a:noFill/>
        </p:spPr>
        <p:txBody>
          <a:bodyPr wrap="square" rtlCol="0">
            <a:spAutoFit/>
          </a:bodyPr>
          <a:lstStyle/>
          <a:p>
            <a:r>
              <a:rPr lang="en-US" sz="4400" b="1" dirty="0">
                <a:solidFill>
                  <a:srgbClr val="1743A6"/>
                </a:solidFill>
                <a:latin typeface="Noe Display" panose="020A0500090400000002" pitchFamily="18" charset="77"/>
              </a:rPr>
              <a:t>1988</a:t>
            </a:r>
            <a:endParaRPr lang="en-US" sz="4400" dirty="0">
              <a:solidFill>
                <a:srgbClr val="1743A6"/>
              </a:solidFill>
              <a:latin typeface="Noe Display" panose="020A0500090400000002" pitchFamily="18" charset="77"/>
            </a:endParaRPr>
          </a:p>
        </p:txBody>
      </p:sp>
      <p:sp>
        <p:nvSpPr>
          <p:cNvPr id="13" name="TextBox 12">
            <a:extLst>
              <a:ext uri="{FF2B5EF4-FFF2-40B4-BE49-F238E27FC236}">
                <a16:creationId xmlns:a16="http://schemas.microsoft.com/office/drawing/2014/main" id="{DBFEF0A8-B058-4862-B3F2-CFE2C05EF58B}"/>
              </a:ext>
            </a:extLst>
          </p:cNvPr>
          <p:cNvSpPr txBox="1"/>
          <p:nvPr/>
        </p:nvSpPr>
        <p:spPr>
          <a:xfrm>
            <a:off x="6789011" y="4238710"/>
            <a:ext cx="1465691" cy="769441"/>
          </a:xfrm>
          <a:prstGeom prst="rect">
            <a:avLst/>
          </a:prstGeom>
          <a:noFill/>
        </p:spPr>
        <p:txBody>
          <a:bodyPr wrap="square" rtlCol="0">
            <a:spAutoFit/>
          </a:bodyPr>
          <a:lstStyle/>
          <a:p>
            <a:r>
              <a:rPr lang="en-US" sz="4400" b="1" dirty="0">
                <a:solidFill>
                  <a:srgbClr val="1743A6"/>
                </a:solidFill>
                <a:latin typeface="Noe Display" panose="020A0500090400000002" pitchFamily="18" charset="77"/>
              </a:rPr>
              <a:t>1993</a:t>
            </a:r>
            <a:endParaRPr lang="en-US" sz="4400" dirty="0">
              <a:solidFill>
                <a:srgbClr val="1743A6"/>
              </a:solidFill>
              <a:latin typeface="Noe Display" panose="020A0500090400000002" pitchFamily="18" charset="77"/>
            </a:endParaRPr>
          </a:p>
        </p:txBody>
      </p:sp>
      <p:sp>
        <p:nvSpPr>
          <p:cNvPr id="14" name="TextBox 13">
            <a:extLst>
              <a:ext uri="{FF2B5EF4-FFF2-40B4-BE49-F238E27FC236}">
                <a16:creationId xmlns:a16="http://schemas.microsoft.com/office/drawing/2014/main" id="{F2E42BFC-D588-4601-B2FD-B7041CA73408}"/>
              </a:ext>
            </a:extLst>
          </p:cNvPr>
          <p:cNvSpPr txBox="1"/>
          <p:nvPr/>
        </p:nvSpPr>
        <p:spPr>
          <a:xfrm>
            <a:off x="9466319" y="4238710"/>
            <a:ext cx="1617921" cy="769441"/>
          </a:xfrm>
          <a:prstGeom prst="rect">
            <a:avLst/>
          </a:prstGeom>
          <a:noFill/>
        </p:spPr>
        <p:txBody>
          <a:bodyPr wrap="square" rtlCol="0">
            <a:spAutoFit/>
          </a:bodyPr>
          <a:lstStyle/>
          <a:p>
            <a:r>
              <a:rPr lang="en-US" sz="4400" b="1" dirty="0">
                <a:solidFill>
                  <a:srgbClr val="1743A6"/>
                </a:solidFill>
                <a:latin typeface="Noe Display" panose="020A0500090400000002" pitchFamily="18" charset="77"/>
              </a:rPr>
              <a:t>2005</a:t>
            </a:r>
            <a:endParaRPr lang="en-US" sz="4400" dirty="0">
              <a:solidFill>
                <a:srgbClr val="1743A6"/>
              </a:solidFill>
              <a:latin typeface="Noe Display" panose="020A0500090400000002" pitchFamily="18" charset="77"/>
            </a:endParaRPr>
          </a:p>
        </p:txBody>
      </p:sp>
      <p:pic>
        <p:nvPicPr>
          <p:cNvPr id="19" name="Picture 18">
            <a:extLst>
              <a:ext uri="{FF2B5EF4-FFF2-40B4-BE49-F238E27FC236}">
                <a16:creationId xmlns:a16="http://schemas.microsoft.com/office/drawing/2014/main" id="{113D0A11-F086-40DA-AADC-F78E61BCDA21}"/>
              </a:ext>
            </a:extLst>
          </p:cNvPr>
          <p:cNvPicPr>
            <a:picLocks noChangeAspect="1"/>
          </p:cNvPicPr>
          <p:nvPr/>
        </p:nvPicPr>
        <p:blipFill>
          <a:blip r:embed="rId2"/>
          <a:stretch>
            <a:fillRect/>
          </a:stretch>
        </p:blipFill>
        <p:spPr>
          <a:xfrm>
            <a:off x="10804236" y="205519"/>
            <a:ext cx="1099126" cy="418715"/>
          </a:xfrm>
          <a:prstGeom prst="rect">
            <a:avLst/>
          </a:prstGeom>
        </p:spPr>
      </p:pic>
      <p:pic>
        <p:nvPicPr>
          <p:cNvPr id="23" name="Graphic 22" descr="Fence with solid fill">
            <a:extLst>
              <a:ext uri="{FF2B5EF4-FFF2-40B4-BE49-F238E27FC236}">
                <a16:creationId xmlns:a16="http://schemas.microsoft.com/office/drawing/2014/main" id="{0527D397-0D6F-4632-B9F1-135DF1B8C8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6245" y="3558406"/>
            <a:ext cx="914400" cy="914400"/>
          </a:xfrm>
          <a:prstGeom prst="rect">
            <a:avLst/>
          </a:prstGeom>
        </p:spPr>
      </p:pic>
      <p:pic>
        <p:nvPicPr>
          <p:cNvPr id="25" name="Graphic 24" descr="Medieval tower outline">
            <a:extLst>
              <a:ext uri="{FF2B5EF4-FFF2-40B4-BE49-F238E27FC236}">
                <a16:creationId xmlns:a16="http://schemas.microsoft.com/office/drawing/2014/main" id="{86469627-5FD2-453E-8A87-7DA3E07CC3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45653" y="3505538"/>
            <a:ext cx="769441" cy="769441"/>
          </a:xfrm>
          <a:prstGeom prst="rect">
            <a:avLst/>
          </a:prstGeom>
        </p:spPr>
      </p:pic>
      <p:pic>
        <p:nvPicPr>
          <p:cNvPr id="27" name="Graphic 26" descr="Schoolhouse with solid fill">
            <a:extLst>
              <a:ext uri="{FF2B5EF4-FFF2-40B4-BE49-F238E27FC236}">
                <a16:creationId xmlns:a16="http://schemas.microsoft.com/office/drawing/2014/main" id="{4208238E-4A94-4296-8807-E7B53F1FA5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81376" y="3411122"/>
            <a:ext cx="914400" cy="914400"/>
          </a:xfrm>
          <a:prstGeom prst="rect">
            <a:avLst/>
          </a:prstGeom>
        </p:spPr>
      </p:pic>
      <p:pic>
        <p:nvPicPr>
          <p:cNvPr id="29" name="Graphic 28" descr="Diploma outline">
            <a:extLst>
              <a:ext uri="{FF2B5EF4-FFF2-40B4-BE49-F238E27FC236}">
                <a16:creationId xmlns:a16="http://schemas.microsoft.com/office/drawing/2014/main" id="{69109A7D-7900-496D-89DA-784FA844F27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87289" y="3411122"/>
            <a:ext cx="914400" cy="914400"/>
          </a:xfrm>
          <a:prstGeom prst="rect">
            <a:avLst/>
          </a:prstGeom>
        </p:spPr>
      </p:pic>
      <p:sp>
        <p:nvSpPr>
          <p:cNvPr id="31" name="TextBox 30">
            <a:extLst>
              <a:ext uri="{FF2B5EF4-FFF2-40B4-BE49-F238E27FC236}">
                <a16:creationId xmlns:a16="http://schemas.microsoft.com/office/drawing/2014/main" id="{3A9885B3-208C-4F9A-802F-71A2D664E3B1}"/>
              </a:ext>
            </a:extLst>
          </p:cNvPr>
          <p:cNvSpPr txBox="1"/>
          <p:nvPr/>
        </p:nvSpPr>
        <p:spPr>
          <a:xfrm>
            <a:off x="1116422" y="2474169"/>
            <a:ext cx="8442715" cy="1107996"/>
          </a:xfrm>
          <a:prstGeom prst="rect">
            <a:avLst/>
          </a:prstGeom>
          <a:noFill/>
        </p:spPr>
        <p:txBody>
          <a:bodyPr wrap="square" rtlCol="0">
            <a:spAutoFit/>
          </a:bodyPr>
          <a:lstStyle/>
          <a:p>
            <a:r>
              <a:rPr lang="en-US" sz="2400" dirty="0">
                <a:latin typeface="Sailec" pitchFamily="2" charset="77"/>
              </a:rPr>
              <a:t>As a member you begin your own journey and place your personal stamp on our history of advocacy:</a:t>
            </a:r>
            <a:endParaRPr lang="en-US" sz="2400" b="1" dirty="0">
              <a:latin typeface="Sailec" pitchFamily="2" charset="77"/>
            </a:endParaRPr>
          </a:p>
          <a:p>
            <a:endParaRPr lang="en-US" dirty="0"/>
          </a:p>
        </p:txBody>
      </p:sp>
      <p:pic>
        <p:nvPicPr>
          <p:cNvPr id="17" name="Graphic 16" descr="Professor female with solid fill">
            <a:extLst>
              <a:ext uri="{FF2B5EF4-FFF2-40B4-BE49-F238E27FC236}">
                <a16:creationId xmlns:a16="http://schemas.microsoft.com/office/drawing/2014/main" id="{F2F70CB6-6280-455B-8E52-ECE456B8E87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15255" y="3483602"/>
            <a:ext cx="769441" cy="769441"/>
          </a:xfrm>
          <a:prstGeom prst="rect">
            <a:avLst/>
          </a:prstGeom>
        </p:spPr>
      </p:pic>
    </p:spTree>
    <p:extLst>
      <p:ext uri="{BB962C8B-B14F-4D97-AF65-F5344CB8AC3E}">
        <p14:creationId xmlns:p14="http://schemas.microsoft.com/office/powerpoint/2010/main" val="285643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D320F1A-7A01-9F48-B38E-A89959B05A9B}"/>
              </a:ext>
            </a:extLst>
          </p:cNvPr>
          <p:cNvSpPr/>
          <p:nvPr/>
        </p:nvSpPr>
        <p:spPr>
          <a:xfrm>
            <a:off x="0" y="205519"/>
            <a:ext cx="11903362" cy="6652481"/>
          </a:xfrm>
          <a:prstGeom prst="rect">
            <a:avLst/>
          </a:prstGeom>
          <a:gradFill>
            <a:gsLst>
              <a:gs pos="1000">
                <a:srgbClr val="D82C25"/>
              </a:gs>
              <a:gs pos="100000">
                <a:srgbClr val="9116A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E62000-432C-C245-9FCA-CA2988A68F2D}"/>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F7FD"/>
              </a:solidFill>
              <a:highlight>
                <a:srgbClr val="FFE699"/>
              </a:highlight>
            </a:endParaRPr>
          </a:p>
        </p:txBody>
      </p:sp>
      <p:pic>
        <p:nvPicPr>
          <p:cNvPr id="17" name="Picture 16">
            <a:extLst>
              <a:ext uri="{FF2B5EF4-FFF2-40B4-BE49-F238E27FC236}">
                <a16:creationId xmlns:a16="http://schemas.microsoft.com/office/drawing/2014/main" id="{ADD0E75A-682E-3149-ACF5-F19C23937B13}"/>
              </a:ext>
            </a:extLst>
          </p:cNvPr>
          <p:cNvPicPr>
            <a:picLocks noChangeAspect="1"/>
          </p:cNvPicPr>
          <p:nvPr/>
        </p:nvPicPr>
        <p:blipFill>
          <a:blip r:embed="rId2"/>
          <a:stretch>
            <a:fillRect/>
          </a:stretch>
        </p:blipFill>
        <p:spPr>
          <a:xfrm>
            <a:off x="10804236" y="205519"/>
            <a:ext cx="1099126" cy="418715"/>
          </a:xfrm>
          <a:prstGeom prst="rect">
            <a:avLst/>
          </a:prstGeom>
        </p:spPr>
      </p:pic>
      <p:sp>
        <p:nvSpPr>
          <p:cNvPr id="3" name="Content Placeholder 2">
            <a:extLst>
              <a:ext uri="{FF2B5EF4-FFF2-40B4-BE49-F238E27FC236}">
                <a16:creationId xmlns:a16="http://schemas.microsoft.com/office/drawing/2014/main" id="{A13A9968-3838-E249-9C66-E33AA22887C9}"/>
              </a:ext>
            </a:extLst>
          </p:cNvPr>
          <p:cNvSpPr>
            <a:spLocks noGrp="1"/>
          </p:cNvSpPr>
          <p:nvPr>
            <p:ph idx="1"/>
          </p:nvPr>
        </p:nvSpPr>
        <p:spPr>
          <a:xfrm>
            <a:off x="992010" y="529176"/>
            <a:ext cx="4322940" cy="1068721"/>
          </a:xfrm>
        </p:spPr>
        <p:txBody>
          <a:bodyPr>
            <a:normAutofit/>
          </a:bodyPr>
          <a:lstStyle/>
          <a:p>
            <a:pPr marL="0" indent="0">
              <a:lnSpc>
                <a:spcPct val="100000"/>
              </a:lnSpc>
              <a:buNone/>
            </a:pPr>
            <a:r>
              <a:rPr lang="en-US" sz="4400" b="1" dirty="0">
                <a:solidFill>
                  <a:srgbClr val="1743A6"/>
                </a:solidFill>
                <a:latin typeface="Noe Display" panose="020A0500090400000002" pitchFamily="18" charset="77"/>
              </a:rPr>
              <a:t>Your Journey</a:t>
            </a:r>
            <a:endParaRPr lang="en-US" sz="2000" dirty="0">
              <a:solidFill>
                <a:srgbClr val="1743A6"/>
              </a:solidFill>
            </a:endParaRPr>
          </a:p>
        </p:txBody>
      </p:sp>
      <p:sp>
        <p:nvSpPr>
          <p:cNvPr id="4" name="TextBox 3">
            <a:extLst>
              <a:ext uri="{FF2B5EF4-FFF2-40B4-BE49-F238E27FC236}">
                <a16:creationId xmlns:a16="http://schemas.microsoft.com/office/drawing/2014/main" id="{18D7E403-8F62-954D-80A4-195DA22B2F86}"/>
              </a:ext>
            </a:extLst>
          </p:cNvPr>
          <p:cNvSpPr txBox="1"/>
          <p:nvPr/>
        </p:nvSpPr>
        <p:spPr>
          <a:xfrm>
            <a:off x="2457893" y="5122718"/>
            <a:ext cx="3322154" cy="923330"/>
          </a:xfrm>
          <a:prstGeom prst="rect">
            <a:avLst/>
          </a:prstGeom>
          <a:noFill/>
        </p:spPr>
        <p:txBody>
          <a:bodyPr wrap="square" lIns="91440" tIns="45720" rIns="91440" bIns="45720" rtlCol="0" anchor="t">
            <a:spAutoFit/>
          </a:bodyPr>
          <a:lstStyle/>
          <a:p>
            <a:r>
              <a:rPr lang="en-US" b="1" dirty="0">
                <a:latin typeface="Sailec" pitchFamily="2" charset="77"/>
              </a:rPr>
              <a:t>Supporting the DREAM Act </a:t>
            </a:r>
            <a:r>
              <a:rPr lang="en-US" dirty="0">
                <a:latin typeface="Sailec" pitchFamily="2" charset="77"/>
              </a:rPr>
              <a:t>to ensure undocumented students can pursue education in the U.S.</a:t>
            </a:r>
            <a:endParaRPr lang="en-US" b="1" dirty="0">
              <a:latin typeface="Sailec" pitchFamily="2" charset="77"/>
            </a:endParaRPr>
          </a:p>
        </p:txBody>
      </p:sp>
      <p:sp>
        <p:nvSpPr>
          <p:cNvPr id="5" name="TextBox 4">
            <a:extLst>
              <a:ext uri="{FF2B5EF4-FFF2-40B4-BE49-F238E27FC236}">
                <a16:creationId xmlns:a16="http://schemas.microsoft.com/office/drawing/2014/main" id="{2DD250C5-D43D-314D-88FA-60BE4ED44A0E}"/>
              </a:ext>
            </a:extLst>
          </p:cNvPr>
          <p:cNvSpPr txBox="1"/>
          <p:nvPr/>
        </p:nvSpPr>
        <p:spPr>
          <a:xfrm>
            <a:off x="7660204" y="5122718"/>
            <a:ext cx="3714307" cy="1200329"/>
          </a:xfrm>
          <a:prstGeom prst="rect">
            <a:avLst/>
          </a:prstGeom>
          <a:noFill/>
        </p:spPr>
        <p:txBody>
          <a:bodyPr wrap="square" lIns="91440" tIns="45720" rIns="91440" bIns="45720" rtlCol="0" anchor="t">
            <a:spAutoFit/>
          </a:bodyPr>
          <a:lstStyle/>
          <a:p>
            <a:r>
              <a:rPr lang="en-US" dirty="0">
                <a:latin typeface="Sailec" pitchFamily="2" charset="77"/>
              </a:rPr>
              <a:t>Supporting the nationwide </a:t>
            </a:r>
            <a:r>
              <a:rPr lang="en-US" b="1" dirty="0">
                <a:latin typeface="Sailec" pitchFamily="2" charset="77"/>
              </a:rPr>
              <a:t>#Red4Ed Movement </a:t>
            </a:r>
            <a:r>
              <a:rPr lang="en-US" dirty="0">
                <a:latin typeface="Sailec" pitchFamily="2" charset="77"/>
              </a:rPr>
              <a:t>and the fight for fundamental services for our public schools</a:t>
            </a:r>
            <a:endParaRPr lang="en-US"/>
          </a:p>
        </p:txBody>
      </p:sp>
      <p:sp>
        <p:nvSpPr>
          <p:cNvPr id="6" name="TextBox 5">
            <a:extLst>
              <a:ext uri="{FF2B5EF4-FFF2-40B4-BE49-F238E27FC236}">
                <a16:creationId xmlns:a16="http://schemas.microsoft.com/office/drawing/2014/main" id="{EF04C32A-AE5F-FD4F-A384-D12287E05A7B}"/>
              </a:ext>
            </a:extLst>
          </p:cNvPr>
          <p:cNvSpPr txBox="1"/>
          <p:nvPr/>
        </p:nvSpPr>
        <p:spPr>
          <a:xfrm>
            <a:off x="990601" y="5046518"/>
            <a:ext cx="1617921" cy="769441"/>
          </a:xfrm>
          <a:prstGeom prst="rect">
            <a:avLst/>
          </a:prstGeom>
          <a:noFill/>
        </p:spPr>
        <p:txBody>
          <a:bodyPr wrap="square" rtlCol="0">
            <a:spAutoFit/>
          </a:bodyPr>
          <a:lstStyle/>
          <a:p>
            <a:r>
              <a:rPr lang="en-US" sz="4400" b="1" dirty="0">
                <a:solidFill>
                  <a:srgbClr val="1743A6"/>
                </a:solidFill>
                <a:latin typeface="Noe Display" panose="020A0500090400000002" pitchFamily="18" charset="77"/>
              </a:rPr>
              <a:t>2011</a:t>
            </a:r>
            <a:endParaRPr lang="en-US" sz="4400" dirty="0">
              <a:solidFill>
                <a:srgbClr val="1743A6"/>
              </a:solidFill>
              <a:latin typeface="Noe Display" panose="020A0500090400000002" pitchFamily="18" charset="77"/>
            </a:endParaRPr>
          </a:p>
        </p:txBody>
      </p:sp>
      <p:sp>
        <p:nvSpPr>
          <p:cNvPr id="7" name="TextBox 6">
            <a:extLst>
              <a:ext uri="{FF2B5EF4-FFF2-40B4-BE49-F238E27FC236}">
                <a16:creationId xmlns:a16="http://schemas.microsoft.com/office/drawing/2014/main" id="{F9B677BE-AEC2-7D4E-955A-6DD0B289BE58}"/>
              </a:ext>
            </a:extLst>
          </p:cNvPr>
          <p:cNvSpPr txBox="1"/>
          <p:nvPr/>
        </p:nvSpPr>
        <p:spPr>
          <a:xfrm>
            <a:off x="6270883" y="5046518"/>
            <a:ext cx="1617921" cy="769441"/>
          </a:xfrm>
          <a:prstGeom prst="rect">
            <a:avLst/>
          </a:prstGeom>
          <a:noFill/>
        </p:spPr>
        <p:txBody>
          <a:bodyPr wrap="square" rtlCol="0">
            <a:spAutoFit/>
          </a:bodyPr>
          <a:lstStyle/>
          <a:p>
            <a:r>
              <a:rPr lang="en-US" sz="4400" b="1" dirty="0">
                <a:solidFill>
                  <a:srgbClr val="1743A6"/>
                </a:solidFill>
                <a:latin typeface="Noe Display" panose="020A0500090400000002" pitchFamily="18" charset="77"/>
              </a:rPr>
              <a:t>2017</a:t>
            </a:r>
            <a:endParaRPr lang="en-US" sz="4400" dirty="0">
              <a:solidFill>
                <a:srgbClr val="1743A6"/>
              </a:solidFill>
              <a:latin typeface="Noe Display" panose="020A0500090400000002" pitchFamily="18" charset="77"/>
            </a:endParaRPr>
          </a:p>
        </p:txBody>
      </p:sp>
      <p:pic>
        <p:nvPicPr>
          <p:cNvPr id="9" name="Picture 8" descr="A group of people standing in front of a building&#10;&#10;Description automatically generated">
            <a:extLst>
              <a:ext uri="{FF2B5EF4-FFF2-40B4-BE49-F238E27FC236}">
                <a16:creationId xmlns:a16="http://schemas.microsoft.com/office/drawing/2014/main" id="{1BFD44BB-9905-C944-A305-279E2F1C6314}"/>
              </a:ext>
            </a:extLst>
          </p:cNvPr>
          <p:cNvPicPr>
            <a:picLocks noChangeAspect="1"/>
          </p:cNvPicPr>
          <p:nvPr/>
        </p:nvPicPr>
        <p:blipFill rotWithShape="1">
          <a:blip r:embed="rId3">
            <a:extLst>
              <a:ext uri="{28A0092B-C50C-407E-A947-70E740481C1C}">
                <a14:useLocalDpi xmlns:a14="http://schemas.microsoft.com/office/drawing/2010/main" val="0"/>
              </a:ext>
            </a:extLst>
          </a:blip>
          <a:srcRect t="41384" b="16875"/>
          <a:stretch/>
        </p:blipFill>
        <p:spPr>
          <a:xfrm>
            <a:off x="6369002" y="2471737"/>
            <a:ext cx="4877087" cy="2527413"/>
          </a:xfrm>
          <a:prstGeom prst="rect">
            <a:avLst/>
          </a:prstGeom>
        </p:spPr>
      </p:pic>
      <p:pic>
        <p:nvPicPr>
          <p:cNvPr id="11" name="Picture 10" descr="A group of people posing for the camera&#10;&#10;Description automatically generated">
            <a:extLst>
              <a:ext uri="{FF2B5EF4-FFF2-40B4-BE49-F238E27FC236}">
                <a16:creationId xmlns:a16="http://schemas.microsoft.com/office/drawing/2014/main" id="{A73F68A4-52DD-8046-B2E5-3004AB197EED}"/>
              </a:ext>
            </a:extLst>
          </p:cNvPr>
          <p:cNvPicPr>
            <a:picLocks noChangeAspect="1"/>
          </p:cNvPicPr>
          <p:nvPr/>
        </p:nvPicPr>
        <p:blipFill rotWithShape="1">
          <a:blip r:embed="rId4">
            <a:extLst>
              <a:ext uri="{28A0092B-C50C-407E-A947-70E740481C1C}">
                <a14:useLocalDpi xmlns:a14="http://schemas.microsoft.com/office/drawing/2010/main" val="0"/>
              </a:ext>
            </a:extLst>
          </a:blip>
          <a:srcRect t="20068" b="7773"/>
          <a:stretch/>
        </p:blipFill>
        <p:spPr>
          <a:xfrm>
            <a:off x="1104900" y="2471738"/>
            <a:ext cx="4975464" cy="2527412"/>
          </a:xfrm>
          <a:prstGeom prst="rect">
            <a:avLst/>
          </a:prstGeom>
        </p:spPr>
      </p:pic>
      <p:sp>
        <p:nvSpPr>
          <p:cNvPr id="14" name="Content Placeholder 2">
            <a:extLst>
              <a:ext uri="{FF2B5EF4-FFF2-40B4-BE49-F238E27FC236}">
                <a16:creationId xmlns:a16="http://schemas.microsoft.com/office/drawing/2014/main" id="{9A5B956D-D65E-6E4A-B87A-BE275A9E3502}"/>
              </a:ext>
            </a:extLst>
          </p:cNvPr>
          <p:cNvSpPr txBox="1">
            <a:spLocks/>
          </p:cNvSpPr>
          <p:nvPr/>
        </p:nvSpPr>
        <p:spPr>
          <a:xfrm>
            <a:off x="992010" y="1393244"/>
            <a:ext cx="10201838" cy="8225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dirty="0">
                <a:latin typeface="Sailec" pitchFamily="2" charset="77"/>
              </a:rPr>
              <a:t>will become your legacy… What part will you play in our progress toward greater equity, access, and farness for all California’s students?!</a:t>
            </a:r>
          </a:p>
          <a:p>
            <a:pPr marL="0" indent="0">
              <a:lnSpc>
                <a:spcPct val="100000"/>
              </a:lnSpc>
              <a:buFont typeface="Arial" panose="020B0604020202020204" pitchFamily="34" charset="0"/>
              <a:buNone/>
            </a:pPr>
            <a:endParaRPr lang="en-US" sz="2400" dirty="0"/>
          </a:p>
        </p:txBody>
      </p:sp>
    </p:spTree>
    <p:extLst>
      <p:ext uri="{BB962C8B-B14F-4D97-AF65-F5344CB8AC3E}">
        <p14:creationId xmlns:p14="http://schemas.microsoft.com/office/powerpoint/2010/main" val="277992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9501C-5DC6-45A4-980B-0FB883945244}"/>
              </a:ext>
            </a:extLst>
          </p:cNvPr>
          <p:cNvSpPr>
            <a:spLocks noGrp="1"/>
          </p:cNvSpPr>
          <p:nvPr>
            <p:ph type="title"/>
          </p:nvPr>
        </p:nvSpPr>
        <p:spPr/>
        <p:txBody>
          <a:bodyPr/>
          <a:lstStyle/>
          <a:p>
            <a:endParaRPr lang="en-US"/>
          </a:p>
        </p:txBody>
      </p:sp>
      <p:pic>
        <p:nvPicPr>
          <p:cNvPr id="11" name="Content Placeholder 10" descr="A picture containing text, person, outdoor, sign&#10;&#10;Description automatically generated">
            <a:extLst>
              <a:ext uri="{FF2B5EF4-FFF2-40B4-BE49-F238E27FC236}">
                <a16:creationId xmlns:a16="http://schemas.microsoft.com/office/drawing/2014/main" id="{E5A51884-37C4-41E2-A8C4-3743A00C5C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
        <p:nvSpPr>
          <p:cNvPr id="4" name="Rectangle 3">
            <a:extLst>
              <a:ext uri="{FF2B5EF4-FFF2-40B4-BE49-F238E27FC236}">
                <a16:creationId xmlns:a16="http://schemas.microsoft.com/office/drawing/2014/main" id="{444D2D69-CCD8-4CAD-B152-578C9A5D06E9}"/>
              </a:ext>
            </a:extLst>
          </p:cNvPr>
          <p:cNvSpPr/>
          <p:nvPr/>
        </p:nvSpPr>
        <p:spPr>
          <a:xfrm>
            <a:off x="0" y="205519"/>
            <a:ext cx="11903362" cy="6652481"/>
          </a:xfrm>
          <a:prstGeom prst="rect">
            <a:avLst/>
          </a:prstGeom>
          <a:gradFill>
            <a:gsLst>
              <a:gs pos="1000">
                <a:srgbClr val="9116AA"/>
              </a:gs>
              <a:gs pos="100000">
                <a:srgbClr val="1743A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C0B2B7-9E59-4C0A-BE6A-D87AA1089787}"/>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F7FD"/>
              </a:solidFill>
            </a:endParaRPr>
          </a:p>
        </p:txBody>
      </p:sp>
      <p:sp>
        <p:nvSpPr>
          <p:cNvPr id="7" name="Title 1">
            <a:extLst>
              <a:ext uri="{FF2B5EF4-FFF2-40B4-BE49-F238E27FC236}">
                <a16:creationId xmlns:a16="http://schemas.microsoft.com/office/drawing/2014/main" id="{54E99DEE-B79A-42A1-81DE-FEC779673525}"/>
              </a:ext>
            </a:extLst>
          </p:cNvPr>
          <p:cNvSpPr txBox="1">
            <a:spLocks/>
          </p:cNvSpPr>
          <p:nvPr/>
        </p:nvSpPr>
        <p:spPr>
          <a:xfrm>
            <a:off x="1034559" y="864997"/>
            <a:ext cx="5928837" cy="19782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1743A6"/>
                </a:solidFill>
                <a:latin typeface="Noe Display"/>
              </a:rPr>
              <a:t>2020-21</a:t>
            </a:r>
            <a:endParaRPr lang="en-US" dirty="0"/>
          </a:p>
          <a:p>
            <a:r>
              <a:rPr lang="en-US" b="1" dirty="0">
                <a:solidFill>
                  <a:srgbClr val="1743A6"/>
                </a:solidFill>
                <a:latin typeface="Noe Display"/>
              </a:rPr>
              <a:t>Our members stood with students and parents during the pandemic</a:t>
            </a:r>
            <a:endParaRPr lang="en-US">
              <a:solidFill>
                <a:srgbClr val="1743A6"/>
              </a:solidFill>
              <a:latin typeface="Noe Display"/>
            </a:endParaRPr>
          </a:p>
        </p:txBody>
      </p:sp>
      <p:sp>
        <p:nvSpPr>
          <p:cNvPr id="8" name="Content Placeholder 2">
            <a:extLst>
              <a:ext uri="{FF2B5EF4-FFF2-40B4-BE49-F238E27FC236}">
                <a16:creationId xmlns:a16="http://schemas.microsoft.com/office/drawing/2014/main" id="{A0B8645B-014A-44F9-806B-F128B5352325}"/>
              </a:ext>
            </a:extLst>
          </p:cNvPr>
          <p:cNvSpPr txBox="1">
            <a:spLocks/>
          </p:cNvSpPr>
          <p:nvPr/>
        </p:nvSpPr>
        <p:spPr>
          <a:xfrm>
            <a:off x="1034558" y="3429000"/>
            <a:ext cx="5801785" cy="25640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dirty="0">
                <a:latin typeface="Sailec" pitchFamily="2" charset="77"/>
              </a:rPr>
              <a:t>As COVID 19 spread to the U.S. leaders in local chapters fought to ensure teachers and students would remain in online learning until it was safe to return to schools. CTA’s willingness to defend this safety measure has saved countless lives.</a:t>
            </a:r>
          </a:p>
        </p:txBody>
      </p:sp>
      <p:pic>
        <p:nvPicPr>
          <p:cNvPr id="9" name="Picture 8">
            <a:extLst>
              <a:ext uri="{FF2B5EF4-FFF2-40B4-BE49-F238E27FC236}">
                <a16:creationId xmlns:a16="http://schemas.microsoft.com/office/drawing/2014/main" id="{6FC13007-D4C9-4757-9380-620E78E5CFD9}"/>
              </a:ext>
            </a:extLst>
          </p:cNvPr>
          <p:cNvPicPr>
            <a:picLocks noChangeAspect="1"/>
          </p:cNvPicPr>
          <p:nvPr/>
        </p:nvPicPr>
        <p:blipFill>
          <a:blip r:embed="rId3"/>
          <a:stretch>
            <a:fillRect/>
          </a:stretch>
        </p:blipFill>
        <p:spPr>
          <a:xfrm>
            <a:off x="10804236" y="203200"/>
            <a:ext cx="1099126" cy="418715"/>
          </a:xfrm>
          <a:prstGeom prst="rect">
            <a:avLst/>
          </a:prstGeom>
        </p:spPr>
      </p:pic>
      <p:pic>
        <p:nvPicPr>
          <p:cNvPr id="15" name="Picture 14" descr="A sign on a car&#10;&#10;Description automatically generated with low confidence">
            <a:extLst>
              <a:ext uri="{FF2B5EF4-FFF2-40B4-BE49-F238E27FC236}">
                <a16:creationId xmlns:a16="http://schemas.microsoft.com/office/drawing/2014/main" id="{40F43451-2637-480C-9892-D4ACB647C792}"/>
              </a:ext>
            </a:extLst>
          </p:cNvPr>
          <p:cNvPicPr>
            <a:picLocks noChangeAspect="1"/>
          </p:cNvPicPr>
          <p:nvPr/>
        </p:nvPicPr>
        <p:blipFill rotWithShape="1">
          <a:blip r:embed="rId4">
            <a:extLst>
              <a:ext uri="{28A0092B-C50C-407E-A947-70E740481C1C}">
                <a14:useLocalDpi xmlns:a14="http://schemas.microsoft.com/office/drawing/2010/main" val="0"/>
              </a:ext>
            </a:extLst>
          </a:blip>
          <a:srcRect t="5829" b="12636"/>
          <a:stretch/>
        </p:blipFill>
        <p:spPr>
          <a:xfrm>
            <a:off x="7324847" y="3671454"/>
            <a:ext cx="4874818" cy="2981027"/>
          </a:xfrm>
          <a:prstGeom prst="rect">
            <a:avLst/>
          </a:prstGeom>
        </p:spPr>
      </p:pic>
      <p:pic>
        <p:nvPicPr>
          <p:cNvPr id="13" name="Picture 12" descr="A picture containing text, person, outdoor, sign&#10;&#10;Description automatically generated">
            <a:extLst>
              <a:ext uri="{FF2B5EF4-FFF2-40B4-BE49-F238E27FC236}">
                <a16:creationId xmlns:a16="http://schemas.microsoft.com/office/drawing/2014/main" id="{662F27AB-A8D9-405A-82F1-5762595ABAB2}"/>
              </a:ext>
            </a:extLst>
          </p:cNvPr>
          <p:cNvPicPr>
            <a:picLocks noChangeAspect="1"/>
          </p:cNvPicPr>
          <p:nvPr/>
        </p:nvPicPr>
        <p:blipFill rotWithShape="1">
          <a:blip r:embed="rId2">
            <a:extLst>
              <a:ext uri="{28A0092B-C50C-407E-A947-70E740481C1C}">
                <a14:useLocalDpi xmlns:a14="http://schemas.microsoft.com/office/drawing/2010/main" val="0"/>
              </a:ext>
            </a:extLst>
          </a:blip>
          <a:srcRect b="5412"/>
          <a:stretch/>
        </p:blipFill>
        <p:spPr>
          <a:xfrm>
            <a:off x="7322375" y="7670"/>
            <a:ext cx="4874818" cy="3458265"/>
          </a:xfrm>
          <a:prstGeom prst="rect">
            <a:avLst/>
          </a:prstGeom>
        </p:spPr>
      </p:pic>
      <p:pic>
        <p:nvPicPr>
          <p:cNvPr id="18" name="Picture 17">
            <a:extLst>
              <a:ext uri="{FF2B5EF4-FFF2-40B4-BE49-F238E27FC236}">
                <a16:creationId xmlns:a16="http://schemas.microsoft.com/office/drawing/2014/main" id="{8A384C12-22E5-3344-A6BF-F6DE5BE95F59}"/>
              </a:ext>
            </a:extLst>
          </p:cNvPr>
          <p:cNvPicPr>
            <a:picLocks noChangeAspect="1"/>
          </p:cNvPicPr>
          <p:nvPr/>
        </p:nvPicPr>
        <p:blipFill>
          <a:blip r:embed="rId3"/>
          <a:stretch>
            <a:fillRect/>
          </a:stretch>
        </p:blipFill>
        <p:spPr>
          <a:xfrm>
            <a:off x="10851839" y="210870"/>
            <a:ext cx="1099126" cy="418715"/>
          </a:xfrm>
          <a:prstGeom prst="rect">
            <a:avLst/>
          </a:prstGeom>
        </p:spPr>
      </p:pic>
    </p:spTree>
    <p:extLst>
      <p:ext uri="{BB962C8B-B14F-4D97-AF65-F5344CB8AC3E}">
        <p14:creationId xmlns:p14="http://schemas.microsoft.com/office/powerpoint/2010/main" val="2467290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56C860-4329-4AD8-A619-71CD9B78E5E1}"/>
              </a:ext>
            </a:extLst>
          </p:cNvPr>
          <p:cNvSpPr>
            <a:spLocks noGrp="1"/>
          </p:cNvSpPr>
          <p:nvPr>
            <p:ph idx="1"/>
          </p:nvPr>
        </p:nvSpPr>
        <p:spPr>
          <a:xfrm>
            <a:off x="838200" y="4406457"/>
            <a:ext cx="10515600" cy="1843088"/>
          </a:xfrm>
        </p:spPr>
        <p:txBody>
          <a:bodyPr>
            <a:noAutofit/>
          </a:bodyPr>
          <a:lstStyle/>
          <a:p>
            <a:pPr marL="0" indent="0">
              <a:lnSpc>
                <a:spcPts val="2600"/>
              </a:lnSpc>
              <a:buNone/>
            </a:pPr>
            <a:r>
              <a:rPr lang="en-US" sz="2400">
                <a:solidFill>
                  <a:schemeClr val="bg1"/>
                </a:solidFill>
                <a:latin typeface="Sailec" pitchFamily="2" charset="77"/>
              </a:rPr>
              <a:t>Local leaders and staff provide support around bargaining, member engagement, and social justice organizing issues. Our Sacramento and Washington D.C. teams monitor legislation that keeps educators informed about policies as it provides resources to influence public policy.  </a:t>
            </a:r>
          </a:p>
          <a:p>
            <a:pPr marL="0" indent="0">
              <a:lnSpc>
                <a:spcPct val="100000"/>
              </a:lnSpc>
              <a:buNone/>
            </a:pPr>
            <a:endParaRPr lang="en-US" sz="2400">
              <a:solidFill>
                <a:schemeClr val="bg1"/>
              </a:solidFill>
              <a:latin typeface="Sailec" pitchFamily="2" charset="77"/>
            </a:endParaRPr>
          </a:p>
          <a:p>
            <a:pPr>
              <a:lnSpc>
                <a:spcPct val="100000"/>
              </a:lnSpc>
            </a:pPr>
            <a:endParaRPr lang="en-US" sz="2400">
              <a:solidFill>
                <a:schemeClr val="bg1"/>
              </a:solidFill>
              <a:latin typeface="Sailec" pitchFamily="2" charset="77"/>
            </a:endParaRPr>
          </a:p>
        </p:txBody>
      </p:sp>
      <p:sp>
        <p:nvSpPr>
          <p:cNvPr id="4" name="TextBox 3">
            <a:extLst>
              <a:ext uri="{FF2B5EF4-FFF2-40B4-BE49-F238E27FC236}">
                <a16:creationId xmlns:a16="http://schemas.microsoft.com/office/drawing/2014/main" id="{598A1011-3B58-714F-A8A1-EC875FB5F069}"/>
              </a:ext>
            </a:extLst>
          </p:cNvPr>
          <p:cNvSpPr txBox="1"/>
          <p:nvPr/>
        </p:nvSpPr>
        <p:spPr>
          <a:xfrm>
            <a:off x="838200" y="3185073"/>
            <a:ext cx="9393918" cy="461665"/>
          </a:xfrm>
          <a:prstGeom prst="rect">
            <a:avLst/>
          </a:prstGeom>
          <a:noFill/>
        </p:spPr>
        <p:txBody>
          <a:bodyPr wrap="none" rtlCol="0">
            <a:spAutoFit/>
          </a:bodyPr>
          <a:lstStyle/>
          <a:p>
            <a:r>
              <a:rPr lang="en-US" sz="2400" b="1" spc="500">
                <a:solidFill>
                  <a:schemeClr val="bg1"/>
                </a:solidFill>
                <a:latin typeface="Sailec" pitchFamily="2" charset="77"/>
              </a:rPr>
              <a:t>YOUR VOICE ON LOCAL, STATE, NATIONAL</a:t>
            </a:r>
          </a:p>
        </p:txBody>
      </p:sp>
      <p:pic>
        <p:nvPicPr>
          <p:cNvPr id="11" name="Picture 10">
            <a:extLst>
              <a:ext uri="{FF2B5EF4-FFF2-40B4-BE49-F238E27FC236}">
                <a16:creationId xmlns:a16="http://schemas.microsoft.com/office/drawing/2014/main" id="{DA970180-FE20-644A-947A-70B774C28D77}"/>
              </a:ext>
            </a:extLst>
          </p:cNvPr>
          <p:cNvPicPr>
            <a:picLocks noChangeAspect="1"/>
          </p:cNvPicPr>
          <p:nvPr/>
        </p:nvPicPr>
        <p:blipFill>
          <a:blip r:embed="rId2"/>
          <a:stretch>
            <a:fillRect/>
          </a:stretch>
        </p:blipFill>
        <p:spPr>
          <a:xfrm>
            <a:off x="10804236" y="203200"/>
            <a:ext cx="1099126" cy="418715"/>
          </a:xfrm>
          <a:prstGeom prst="rect">
            <a:avLst/>
          </a:prstGeom>
        </p:spPr>
      </p:pic>
      <p:pic>
        <p:nvPicPr>
          <p:cNvPr id="1026" name="Picture 2">
            <a:extLst>
              <a:ext uri="{FF2B5EF4-FFF2-40B4-BE49-F238E27FC236}">
                <a16:creationId xmlns:a16="http://schemas.microsoft.com/office/drawing/2014/main" id="{A965DDB1-4317-4A7F-8067-29D5ED6E0D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7" t="6733" r="1794" b="22777"/>
          <a:stretch/>
        </p:blipFill>
        <p:spPr bwMode="auto">
          <a:xfrm>
            <a:off x="-1" y="-1"/>
            <a:ext cx="12191999"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3AD78AB-5963-D041-89AF-BA931490B427}"/>
              </a:ext>
            </a:extLst>
          </p:cNvPr>
          <p:cNvSpPr/>
          <p:nvPr/>
        </p:nvSpPr>
        <p:spPr>
          <a:xfrm>
            <a:off x="0" y="5994249"/>
            <a:ext cx="12192000" cy="863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082F6F-B9A4-4E3C-A274-B9745EB16E9B}"/>
              </a:ext>
            </a:extLst>
          </p:cNvPr>
          <p:cNvSpPr>
            <a:spLocks noGrp="1"/>
          </p:cNvSpPr>
          <p:nvPr>
            <p:ph type="title"/>
          </p:nvPr>
        </p:nvSpPr>
        <p:spPr>
          <a:xfrm>
            <a:off x="293788" y="5994249"/>
            <a:ext cx="11604424" cy="863751"/>
          </a:xfrm>
        </p:spPr>
        <p:txBody>
          <a:bodyPr>
            <a:noAutofit/>
          </a:bodyPr>
          <a:lstStyle/>
          <a:p>
            <a:pPr algn="ctr">
              <a:lnSpc>
                <a:spcPct val="100000"/>
              </a:lnSpc>
            </a:pPr>
            <a:r>
              <a:rPr lang="en-US" sz="4800" b="1" dirty="0">
                <a:latin typeface="Noe Display" panose="020A0500090400000002" pitchFamily="18" charset="77"/>
              </a:rPr>
              <a:t>Education and Social Justice Issues</a:t>
            </a:r>
            <a:endParaRPr lang="en-US" sz="4800" dirty="0">
              <a:latin typeface="Noe Display" panose="020A0500090400000002" pitchFamily="18" charset="77"/>
            </a:endParaRPr>
          </a:p>
        </p:txBody>
      </p:sp>
      <p:pic>
        <p:nvPicPr>
          <p:cNvPr id="8" name="Picture 7">
            <a:extLst>
              <a:ext uri="{FF2B5EF4-FFF2-40B4-BE49-F238E27FC236}">
                <a16:creationId xmlns:a16="http://schemas.microsoft.com/office/drawing/2014/main" id="{569D20D2-5CF4-9248-86EC-E6D657CCC502}"/>
              </a:ext>
            </a:extLst>
          </p:cNvPr>
          <p:cNvPicPr>
            <a:picLocks noChangeAspect="1"/>
          </p:cNvPicPr>
          <p:nvPr/>
        </p:nvPicPr>
        <p:blipFill>
          <a:blip r:embed="rId2"/>
          <a:stretch>
            <a:fillRect/>
          </a:stretch>
        </p:blipFill>
        <p:spPr>
          <a:xfrm>
            <a:off x="10851839" y="210870"/>
            <a:ext cx="1099126" cy="418715"/>
          </a:xfrm>
          <a:prstGeom prst="rect">
            <a:avLst/>
          </a:prstGeom>
        </p:spPr>
      </p:pic>
    </p:spTree>
    <p:extLst>
      <p:ext uri="{BB962C8B-B14F-4D97-AF65-F5344CB8AC3E}">
        <p14:creationId xmlns:p14="http://schemas.microsoft.com/office/powerpoint/2010/main" val="1518820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5153D3-24A2-4996-9370-6CB97AD6E4CD}"/>
              </a:ext>
            </a:extLst>
          </p:cNvPr>
          <p:cNvSpPr/>
          <p:nvPr/>
        </p:nvSpPr>
        <p:spPr>
          <a:xfrm>
            <a:off x="0" y="205519"/>
            <a:ext cx="11903362" cy="6652481"/>
          </a:xfrm>
          <a:prstGeom prst="rect">
            <a:avLst/>
          </a:prstGeom>
          <a:gradFill>
            <a:gsLst>
              <a:gs pos="1000">
                <a:srgbClr val="D82C25"/>
              </a:gs>
              <a:gs pos="100000">
                <a:srgbClr val="9116A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D485167-FD8B-4744-BE5B-367A478DA317}"/>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F7FD"/>
              </a:solidFill>
              <a:highlight>
                <a:srgbClr val="FFE699"/>
              </a:highlight>
            </a:endParaRPr>
          </a:p>
        </p:txBody>
      </p:sp>
      <p:pic>
        <p:nvPicPr>
          <p:cNvPr id="4" name="Picture 3">
            <a:extLst>
              <a:ext uri="{FF2B5EF4-FFF2-40B4-BE49-F238E27FC236}">
                <a16:creationId xmlns:a16="http://schemas.microsoft.com/office/drawing/2014/main" id="{36A94512-E8F4-4548-AA60-7BF10972B47A}"/>
              </a:ext>
            </a:extLst>
          </p:cNvPr>
          <p:cNvPicPr>
            <a:picLocks noChangeAspect="1"/>
          </p:cNvPicPr>
          <p:nvPr/>
        </p:nvPicPr>
        <p:blipFill>
          <a:blip r:embed="rId2"/>
          <a:stretch>
            <a:fillRect/>
          </a:stretch>
        </p:blipFill>
        <p:spPr>
          <a:xfrm>
            <a:off x="10804236" y="205519"/>
            <a:ext cx="1099126" cy="418715"/>
          </a:xfrm>
          <a:prstGeom prst="rect">
            <a:avLst/>
          </a:prstGeom>
        </p:spPr>
      </p:pic>
      <p:sp>
        <p:nvSpPr>
          <p:cNvPr id="12" name="Content Placeholder 2">
            <a:extLst>
              <a:ext uri="{FF2B5EF4-FFF2-40B4-BE49-F238E27FC236}">
                <a16:creationId xmlns:a16="http://schemas.microsoft.com/office/drawing/2014/main" id="{2E63E52F-DAEC-49BF-95CC-B176CBF3B7EA}"/>
              </a:ext>
            </a:extLst>
          </p:cNvPr>
          <p:cNvSpPr txBox="1">
            <a:spLocks/>
          </p:cNvSpPr>
          <p:nvPr/>
        </p:nvSpPr>
        <p:spPr>
          <a:xfrm>
            <a:off x="996463" y="2105567"/>
            <a:ext cx="10515601" cy="8225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dirty="0">
                <a:latin typeface="Sailec" pitchFamily="2" charset="77"/>
              </a:rPr>
              <a:t>We believe Black Lives Matter, and will continue to support the Asian Pacific Islander community who are currently facing increased discrimination and attack  </a:t>
            </a:r>
          </a:p>
          <a:p>
            <a:pPr marL="0" indent="0">
              <a:lnSpc>
                <a:spcPct val="100000"/>
              </a:lnSpc>
              <a:buFont typeface="Arial" panose="020B0604020202020204" pitchFamily="34" charset="0"/>
              <a:buNone/>
            </a:pPr>
            <a:endParaRPr lang="en-US" sz="2400" dirty="0"/>
          </a:p>
        </p:txBody>
      </p:sp>
      <p:pic>
        <p:nvPicPr>
          <p:cNvPr id="2050" name="Picture 2">
            <a:extLst>
              <a:ext uri="{FF2B5EF4-FFF2-40B4-BE49-F238E27FC236}">
                <a16:creationId xmlns:a16="http://schemas.microsoft.com/office/drawing/2014/main" id="{303FCE23-341D-486F-819F-954C1078A6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811" r="7191" b="27667"/>
          <a:stretch/>
        </p:blipFill>
        <p:spPr bwMode="auto">
          <a:xfrm>
            <a:off x="1119708" y="3372569"/>
            <a:ext cx="2532181" cy="310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DAEA678C-C1A1-4794-B005-70B3E7C5C1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836" b="21050"/>
          <a:stretch/>
        </p:blipFill>
        <p:spPr bwMode="auto">
          <a:xfrm>
            <a:off x="8274660" y="3372567"/>
            <a:ext cx="2797632" cy="310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Text&#10;&#10;Description automatically generated">
            <a:extLst>
              <a:ext uri="{FF2B5EF4-FFF2-40B4-BE49-F238E27FC236}">
                <a16:creationId xmlns:a16="http://schemas.microsoft.com/office/drawing/2014/main" id="{DA32F600-6A67-400D-8A30-11B5E181AE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2302" y="3372568"/>
            <a:ext cx="3101944" cy="3101944"/>
          </a:xfrm>
          <a:prstGeom prst="rect">
            <a:avLst/>
          </a:prstGeom>
        </p:spPr>
      </p:pic>
      <p:sp>
        <p:nvSpPr>
          <p:cNvPr id="10" name="Content Placeholder 2">
            <a:extLst>
              <a:ext uri="{FF2B5EF4-FFF2-40B4-BE49-F238E27FC236}">
                <a16:creationId xmlns:a16="http://schemas.microsoft.com/office/drawing/2014/main" id="{0A9C8AA2-18B0-E745-AFE8-D18AB44C40C9}"/>
              </a:ext>
            </a:extLst>
          </p:cNvPr>
          <p:cNvSpPr txBox="1">
            <a:spLocks/>
          </p:cNvSpPr>
          <p:nvPr/>
        </p:nvSpPr>
        <p:spPr>
          <a:xfrm>
            <a:off x="992010" y="529176"/>
            <a:ext cx="10207980" cy="13268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400" b="1" dirty="0">
                <a:solidFill>
                  <a:srgbClr val="1743A6"/>
                </a:solidFill>
                <a:latin typeface="Noe Display" panose="020A0500090400000002" pitchFamily="18" charset="77"/>
              </a:rPr>
              <a:t>CTA stands with its movement </a:t>
            </a:r>
            <a:br>
              <a:rPr lang="en-US" sz="4400" b="1" dirty="0">
                <a:solidFill>
                  <a:srgbClr val="1743A6"/>
                </a:solidFill>
                <a:latin typeface="Noe Display" panose="020A0500090400000002" pitchFamily="18" charset="77"/>
              </a:rPr>
            </a:br>
            <a:r>
              <a:rPr lang="en-US" sz="4400" b="1" dirty="0">
                <a:solidFill>
                  <a:srgbClr val="1743A6"/>
                </a:solidFill>
                <a:latin typeface="Noe Display" panose="020A0500090400000002" pitchFamily="18" charset="77"/>
              </a:rPr>
              <a:t>partners against racism and bigotry</a:t>
            </a:r>
            <a:endParaRPr lang="en-US" sz="4400" dirty="0">
              <a:solidFill>
                <a:srgbClr val="1743A6"/>
              </a:solidFill>
            </a:endParaRPr>
          </a:p>
        </p:txBody>
      </p:sp>
    </p:spTree>
    <p:extLst>
      <p:ext uri="{BB962C8B-B14F-4D97-AF65-F5344CB8AC3E}">
        <p14:creationId xmlns:p14="http://schemas.microsoft.com/office/powerpoint/2010/main" val="1997075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5AEE25-B060-444D-9083-1F61BAA08E6E}"/>
              </a:ext>
            </a:extLst>
          </p:cNvPr>
          <p:cNvSpPr/>
          <p:nvPr/>
        </p:nvSpPr>
        <p:spPr>
          <a:xfrm>
            <a:off x="0" y="205519"/>
            <a:ext cx="11903362" cy="6652481"/>
          </a:xfrm>
          <a:prstGeom prst="rect">
            <a:avLst/>
          </a:prstGeom>
          <a:gradFill>
            <a:gsLst>
              <a:gs pos="1000">
                <a:srgbClr val="9116AA"/>
              </a:gs>
              <a:gs pos="100000">
                <a:srgbClr val="1743A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0653C62-338C-124A-BA5A-8EBC7ADF9263}"/>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F7FD"/>
              </a:solidFill>
            </a:endParaRPr>
          </a:p>
        </p:txBody>
      </p:sp>
      <p:pic>
        <p:nvPicPr>
          <p:cNvPr id="9" name="Picture 8">
            <a:extLst>
              <a:ext uri="{FF2B5EF4-FFF2-40B4-BE49-F238E27FC236}">
                <a16:creationId xmlns:a16="http://schemas.microsoft.com/office/drawing/2014/main" id="{AF3198B2-3C97-C646-8ECF-6EC94448AD8D}"/>
              </a:ext>
            </a:extLst>
          </p:cNvPr>
          <p:cNvPicPr>
            <a:picLocks noChangeAspect="1"/>
          </p:cNvPicPr>
          <p:nvPr/>
        </p:nvPicPr>
        <p:blipFill rotWithShape="1">
          <a:blip r:embed="rId2"/>
          <a:srcRect l="4040" r="8035"/>
          <a:stretch/>
        </p:blipFill>
        <p:spPr>
          <a:xfrm>
            <a:off x="5972176" y="0"/>
            <a:ext cx="6219824" cy="6654800"/>
          </a:xfrm>
          <a:prstGeom prst="rect">
            <a:avLst/>
          </a:prstGeom>
        </p:spPr>
      </p:pic>
      <p:sp>
        <p:nvSpPr>
          <p:cNvPr id="2" name="Title 1">
            <a:extLst>
              <a:ext uri="{FF2B5EF4-FFF2-40B4-BE49-F238E27FC236}">
                <a16:creationId xmlns:a16="http://schemas.microsoft.com/office/drawing/2014/main" id="{3A884AAB-6186-40DA-9930-AE4858B818F4}"/>
              </a:ext>
            </a:extLst>
          </p:cNvPr>
          <p:cNvSpPr>
            <a:spLocks noGrp="1"/>
          </p:cNvSpPr>
          <p:nvPr>
            <p:ph type="title"/>
          </p:nvPr>
        </p:nvSpPr>
        <p:spPr>
          <a:xfrm>
            <a:off x="1123014" y="770981"/>
            <a:ext cx="4014787" cy="1656302"/>
          </a:xfrm>
        </p:spPr>
        <p:txBody>
          <a:bodyPr>
            <a:noAutofit/>
          </a:bodyPr>
          <a:lstStyle/>
          <a:p>
            <a:r>
              <a:rPr lang="en-US" b="1" dirty="0">
                <a:solidFill>
                  <a:srgbClr val="1743A6"/>
                </a:solidFill>
                <a:latin typeface="Noe Display" panose="020A0500090400000002" pitchFamily="18" charset="77"/>
              </a:rPr>
              <a:t>Strengthening </a:t>
            </a:r>
            <a:br>
              <a:rPr lang="en-US" b="1" dirty="0">
                <a:solidFill>
                  <a:srgbClr val="1743A6"/>
                </a:solidFill>
                <a:latin typeface="Noe Display" panose="020A0500090400000002" pitchFamily="18" charset="77"/>
              </a:rPr>
            </a:br>
            <a:r>
              <a:rPr lang="en-US" b="1" dirty="0">
                <a:solidFill>
                  <a:srgbClr val="1743A6"/>
                </a:solidFill>
                <a:latin typeface="Noe Display" panose="020A0500090400000002" pitchFamily="18" charset="77"/>
              </a:rPr>
              <a:t>Our Collective Power</a:t>
            </a:r>
            <a:endParaRPr lang="en-US" dirty="0">
              <a:solidFill>
                <a:srgbClr val="1743A6"/>
              </a:solidFill>
              <a:latin typeface="Noe Display" panose="020A0500090400000002" pitchFamily="18" charset="77"/>
            </a:endParaRPr>
          </a:p>
        </p:txBody>
      </p:sp>
      <p:sp>
        <p:nvSpPr>
          <p:cNvPr id="3" name="Content Placeholder 2">
            <a:extLst>
              <a:ext uri="{FF2B5EF4-FFF2-40B4-BE49-F238E27FC236}">
                <a16:creationId xmlns:a16="http://schemas.microsoft.com/office/drawing/2014/main" id="{686E1C31-9F75-46AC-A54E-1B3CC7EE238E}"/>
              </a:ext>
            </a:extLst>
          </p:cNvPr>
          <p:cNvSpPr>
            <a:spLocks noGrp="1"/>
          </p:cNvSpPr>
          <p:nvPr>
            <p:ph idx="1"/>
          </p:nvPr>
        </p:nvSpPr>
        <p:spPr>
          <a:xfrm>
            <a:off x="1123015" y="2584450"/>
            <a:ext cx="4014786" cy="3372339"/>
          </a:xfrm>
        </p:spPr>
        <p:txBody>
          <a:bodyPr>
            <a:noAutofit/>
          </a:bodyPr>
          <a:lstStyle/>
          <a:p>
            <a:pPr marL="0" indent="0">
              <a:lnSpc>
                <a:spcPct val="100000"/>
              </a:lnSpc>
              <a:buNone/>
            </a:pPr>
            <a:r>
              <a:rPr lang="en-US" sz="2400" dirty="0">
                <a:latin typeface="Sailec" pitchFamily="2" charset="77"/>
              </a:rPr>
              <a:t>We believe that highly-skilled professionals should receive a professional wage. Our staff has the resources to help local negotiators achieve a fair wage and healthcare benefits for all members.</a:t>
            </a:r>
          </a:p>
        </p:txBody>
      </p:sp>
      <p:pic>
        <p:nvPicPr>
          <p:cNvPr id="11" name="Picture 10">
            <a:extLst>
              <a:ext uri="{FF2B5EF4-FFF2-40B4-BE49-F238E27FC236}">
                <a16:creationId xmlns:a16="http://schemas.microsoft.com/office/drawing/2014/main" id="{792AACE3-6A2E-2C40-A74C-DACC4A27F63B}"/>
              </a:ext>
            </a:extLst>
          </p:cNvPr>
          <p:cNvPicPr>
            <a:picLocks noChangeAspect="1"/>
          </p:cNvPicPr>
          <p:nvPr/>
        </p:nvPicPr>
        <p:blipFill>
          <a:blip r:embed="rId3"/>
          <a:stretch>
            <a:fillRect/>
          </a:stretch>
        </p:blipFill>
        <p:spPr>
          <a:xfrm>
            <a:off x="10804236" y="203200"/>
            <a:ext cx="1099126" cy="418715"/>
          </a:xfrm>
          <a:prstGeom prst="rect">
            <a:avLst/>
          </a:prstGeom>
        </p:spPr>
      </p:pic>
    </p:spTree>
    <p:extLst>
      <p:ext uri="{BB962C8B-B14F-4D97-AF65-F5344CB8AC3E}">
        <p14:creationId xmlns:p14="http://schemas.microsoft.com/office/powerpoint/2010/main" val="1111046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AD634CA1-7008-FE42-B980-9D68F2C69551}"/>
              </a:ext>
            </a:extLst>
          </p:cNvPr>
          <p:cNvPicPr>
            <a:picLocks noChangeAspect="1"/>
          </p:cNvPicPr>
          <p:nvPr/>
        </p:nvPicPr>
        <p:blipFill rotWithShape="1">
          <a:blip r:embed="rId2">
            <a:extLst>
              <a:ext uri="{28A0092B-C50C-407E-A947-70E740481C1C}">
                <a14:useLocalDpi xmlns:a14="http://schemas.microsoft.com/office/drawing/2010/main" val="0"/>
              </a:ext>
            </a:extLst>
          </a:blip>
          <a:srcRect t="5385" b="10515"/>
          <a:stretch/>
        </p:blipFill>
        <p:spPr>
          <a:xfrm>
            <a:off x="-12119" y="-2"/>
            <a:ext cx="12204119" cy="6831812"/>
          </a:xfrm>
          <a:prstGeom prst="rect">
            <a:avLst/>
          </a:prstGeom>
        </p:spPr>
      </p:pic>
      <p:sp>
        <p:nvSpPr>
          <p:cNvPr id="9" name="Rectangle 8">
            <a:extLst>
              <a:ext uri="{FF2B5EF4-FFF2-40B4-BE49-F238E27FC236}">
                <a16:creationId xmlns:a16="http://schemas.microsoft.com/office/drawing/2014/main" id="{68C8BA4E-432B-594E-A35B-F4B9159BCEC5}"/>
              </a:ext>
            </a:extLst>
          </p:cNvPr>
          <p:cNvSpPr/>
          <p:nvPr/>
        </p:nvSpPr>
        <p:spPr>
          <a:xfrm>
            <a:off x="0" y="385762"/>
            <a:ext cx="12191999" cy="6472238"/>
          </a:xfrm>
          <a:prstGeom prst="rect">
            <a:avLst/>
          </a:prstGeom>
          <a:gradFill>
            <a:gsLst>
              <a:gs pos="1000">
                <a:schemeClr val="bg1">
                  <a:alpha val="0"/>
                </a:schemeClr>
              </a:gs>
              <a:gs pos="61000">
                <a:schemeClr val="tx1">
                  <a:alpha val="7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180A4EC-3A88-164E-B271-B736D60485B0}"/>
              </a:ext>
            </a:extLst>
          </p:cNvPr>
          <p:cNvPicPr>
            <a:picLocks noChangeAspect="1"/>
          </p:cNvPicPr>
          <p:nvPr/>
        </p:nvPicPr>
        <p:blipFill>
          <a:blip r:embed="rId3"/>
          <a:stretch>
            <a:fillRect/>
          </a:stretch>
        </p:blipFill>
        <p:spPr>
          <a:xfrm>
            <a:off x="10804236" y="203200"/>
            <a:ext cx="1099126" cy="418715"/>
          </a:xfrm>
          <a:prstGeom prst="rect">
            <a:avLst/>
          </a:prstGeom>
        </p:spPr>
      </p:pic>
      <p:sp>
        <p:nvSpPr>
          <p:cNvPr id="2" name="Title 1">
            <a:extLst>
              <a:ext uri="{FF2B5EF4-FFF2-40B4-BE49-F238E27FC236}">
                <a16:creationId xmlns:a16="http://schemas.microsoft.com/office/drawing/2014/main" id="{170C27FB-9E51-4550-B1BE-751BD18D33C5}"/>
              </a:ext>
            </a:extLst>
          </p:cNvPr>
          <p:cNvSpPr>
            <a:spLocks noGrp="1"/>
          </p:cNvSpPr>
          <p:nvPr>
            <p:ph type="title"/>
          </p:nvPr>
        </p:nvSpPr>
        <p:spPr>
          <a:xfrm>
            <a:off x="1532081" y="3491897"/>
            <a:ext cx="9115718" cy="728661"/>
          </a:xfrm>
        </p:spPr>
        <p:txBody>
          <a:bodyPr>
            <a:normAutofit/>
          </a:bodyPr>
          <a:lstStyle/>
          <a:p>
            <a:r>
              <a:rPr lang="en-US" b="1" dirty="0">
                <a:solidFill>
                  <a:srgbClr val="FFE699"/>
                </a:solidFill>
                <a:latin typeface="Noe Display" panose="020A0500090400000002" pitchFamily="18" charset="77"/>
              </a:rPr>
              <a:t>Professional Growth Opportunities</a:t>
            </a:r>
            <a:endParaRPr lang="en-US" dirty="0">
              <a:solidFill>
                <a:srgbClr val="FFE699"/>
              </a:solidFill>
              <a:latin typeface="Noe Display" panose="020A0500090400000002" pitchFamily="18" charset="77"/>
            </a:endParaRPr>
          </a:p>
        </p:txBody>
      </p:sp>
      <p:sp>
        <p:nvSpPr>
          <p:cNvPr id="3" name="Content Placeholder 2">
            <a:extLst>
              <a:ext uri="{FF2B5EF4-FFF2-40B4-BE49-F238E27FC236}">
                <a16:creationId xmlns:a16="http://schemas.microsoft.com/office/drawing/2014/main" id="{B6A6CF48-449F-47C6-9BA9-F6074F71E999}"/>
              </a:ext>
            </a:extLst>
          </p:cNvPr>
          <p:cNvSpPr>
            <a:spLocks noGrp="1"/>
          </p:cNvSpPr>
          <p:nvPr>
            <p:ph idx="1"/>
          </p:nvPr>
        </p:nvSpPr>
        <p:spPr>
          <a:xfrm>
            <a:off x="838199" y="4246748"/>
            <a:ext cx="10630989" cy="2366169"/>
          </a:xfrm>
        </p:spPr>
        <p:txBody>
          <a:bodyPr>
            <a:noAutofit/>
          </a:bodyPr>
          <a:lstStyle/>
          <a:p>
            <a:pPr marL="0" indent="0">
              <a:lnSpc>
                <a:spcPct val="100000"/>
              </a:lnSpc>
              <a:buNone/>
            </a:pPr>
            <a:r>
              <a:rPr lang="en-US" sz="2400">
                <a:solidFill>
                  <a:schemeClr val="bg1"/>
                </a:solidFill>
              </a:rPr>
              <a:t>Improve your professional skills at the </a:t>
            </a:r>
            <a:r>
              <a:rPr lang="en-US" sz="2400" b="1">
                <a:solidFill>
                  <a:schemeClr val="bg1"/>
                </a:solidFill>
              </a:rPr>
              <a:t>Good Teaching Conference</a:t>
            </a:r>
            <a:r>
              <a:rPr lang="en-US" sz="2400">
                <a:solidFill>
                  <a:schemeClr val="bg1"/>
                </a:solidFill>
              </a:rPr>
              <a:t>, </a:t>
            </a:r>
            <a:r>
              <a:rPr lang="en-US" sz="2400" b="1">
                <a:solidFill>
                  <a:schemeClr val="bg1"/>
                </a:solidFill>
              </a:rPr>
              <a:t>New Educator Weekend</a:t>
            </a:r>
            <a:r>
              <a:rPr lang="en-US" sz="2400">
                <a:solidFill>
                  <a:schemeClr val="bg1"/>
                </a:solidFill>
              </a:rPr>
              <a:t>, or other conferences and trainings offered on the NEA/CTA calendar each year. </a:t>
            </a:r>
            <a:r>
              <a:rPr lang="en-US" sz="2400" b="1">
                <a:solidFill>
                  <a:schemeClr val="bg1"/>
                </a:solidFill>
              </a:rPr>
              <a:t>www.CTA.org/events </a:t>
            </a:r>
          </a:p>
          <a:p>
            <a:pPr marL="0" indent="0">
              <a:lnSpc>
                <a:spcPct val="100000"/>
              </a:lnSpc>
              <a:buNone/>
            </a:pPr>
            <a:r>
              <a:rPr lang="en-US" sz="2400">
                <a:solidFill>
                  <a:schemeClr val="bg1"/>
                </a:solidFill>
              </a:rPr>
              <a:t>CTA’s Instruction and Professional Development  group  gives virtual trainings in the areas of standards, assessment, curriculum and instruction, </a:t>
            </a:r>
            <a:r>
              <a:rPr lang="en-US" sz="2400" err="1">
                <a:solidFill>
                  <a:schemeClr val="bg1"/>
                </a:solidFill>
              </a:rPr>
              <a:t>Sp</a:t>
            </a:r>
            <a:r>
              <a:rPr lang="en-US" sz="2400">
                <a:solidFill>
                  <a:schemeClr val="bg1"/>
                </a:solidFill>
              </a:rPr>
              <a:t> Ed., Social emotional learning, English learners, teacher accountability, and teacher evaluation.</a:t>
            </a:r>
          </a:p>
        </p:txBody>
      </p:sp>
    </p:spTree>
    <p:extLst>
      <p:ext uri="{BB962C8B-B14F-4D97-AF65-F5344CB8AC3E}">
        <p14:creationId xmlns:p14="http://schemas.microsoft.com/office/powerpoint/2010/main" val="6177609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bff37643-240b-4141-84e9-ae36adcd9072"/>
    <_ip_UnifiedCompliancePolicyProperties xmlns="http://schemas.microsoft.com/sharepoint/v3" xsi:nil="true"/>
    <TaxKeywordTaxHTField xmlns="bff37643-240b-4141-84e9-ae36adcd9072">
      <Terms xmlns="http://schemas.microsoft.com/office/infopath/2007/PartnerControls"/>
    </TaxKeywordTaxHTField>
    <SharedWithUsers xmlns="bff37643-240b-4141-84e9-ae36adcd9072">
      <UserInfo>
        <DisplayName>Young, George</DisplayName>
        <AccountId>164</AccountId>
        <AccountType/>
      </UserInfo>
    </SharedWithUsers>
    <_Flow_SignoffStatus xmlns="f5ded4b3-63db-4bb9-87cc-302bf5eaa69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05E9839C4010B459C1847635149B1C4" ma:contentTypeVersion="18" ma:contentTypeDescription="Create a new document." ma:contentTypeScope="" ma:versionID="28e250bbef91b50cbf6bf5e6d3818e9e">
  <xsd:schema xmlns:xsd="http://www.w3.org/2001/XMLSchema" xmlns:xs="http://www.w3.org/2001/XMLSchema" xmlns:p="http://schemas.microsoft.com/office/2006/metadata/properties" xmlns:ns1="http://schemas.microsoft.com/sharepoint/v3" xmlns:ns2="bff37643-240b-4141-84e9-ae36adcd9072" xmlns:ns3="f5ded4b3-63db-4bb9-87cc-302bf5eaa696" targetNamespace="http://schemas.microsoft.com/office/2006/metadata/properties" ma:root="true" ma:fieldsID="cba53e312de9b655105312c51d6c043b" ns1:_="" ns2:_="" ns3:_="">
    <xsd:import namespace="http://schemas.microsoft.com/sharepoint/v3"/>
    <xsd:import namespace="bff37643-240b-4141-84e9-ae36adcd9072"/>
    <xsd:import namespace="f5ded4b3-63db-4bb9-87cc-302bf5eaa696"/>
    <xsd:element name="properties">
      <xsd:complexType>
        <xsd:sequence>
          <xsd:element name="documentManagement">
            <xsd:complexType>
              <xsd:all>
                <xsd:element ref="ns2:TaxKeywordTaxHTField" minOccurs="0"/>
                <xsd:element ref="ns2:TaxCatchAll" minOccurs="0"/>
                <xsd:element ref="ns2:SharedWithUsers" minOccurs="0"/>
                <xsd:element ref="ns2:SharedWithDetails" minOccurs="0"/>
                <xsd:element ref="ns3:MediaServiceMetadata" minOccurs="0"/>
                <xsd:element ref="ns3:MediaServiceFastMetadata" minOccurs="0"/>
                <xsd:element ref="ns3:MediaServiceDateTaken" minOccurs="0"/>
                <xsd:element ref="ns1:_ip_UnifiedCompliancePolicyProperties" minOccurs="0"/>
                <xsd:element ref="ns1:_ip_UnifiedCompliancePolicyUIAction" minOccurs="0"/>
                <xsd:element ref="ns3:MediaServiceAutoTags" minOccurs="0"/>
                <xsd:element ref="ns3:MediaServiceLocation" minOccurs="0"/>
                <xsd:element ref="ns3:MediaServiceEventHashCode" minOccurs="0"/>
                <xsd:element ref="ns3:MediaServiceGenerationTime" minOccurs="0"/>
                <xsd:element ref="ns3:MediaServiceOCR" minOccurs="0"/>
                <xsd:element ref="ns3:MediaServiceAutoKeyPoints" minOccurs="0"/>
                <xsd:element ref="ns3:MediaServiceKeyPoints"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description="" ma:hidden="true" ma:internalName="_ip_UnifiedCompliancePolicyProperties">
      <xsd:simpleType>
        <xsd:restriction base="dms:Note"/>
      </xsd:simpleType>
    </xsd:element>
    <xsd:element name="_ip_UnifiedCompliancePolicyUIAction" ma:index="17"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f37643-240b-4141-84e9-ae36adcd9072"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Enterprise Keywords" ma:fieldId="{23f27201-bee3-471e-b2e7-b64fd8b7ca38}" ma:taxonomyMulti="true" ma:sspId="cf9bba2e-55e2-4ded-9a4c-4ef1a3ead4bd"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description="" ma:hidden="true" ma:list="{1ff39900-db04-4132-8c4b-2176a9020689}" ma:internalName="TaxCatchAll" ma:showField="CatchAllData" ma:web="bff37643-240b-4141-84e9-ae36adcd9072">
      <xsd:complexType>
        <xsd:complexContent>
          <xsd:extension base="dms:MultiChoiceLookup">
            <xsd:sequence>
              <xsd:element name="Value" type="dms:Lookup" maxOccurs="unbounded" minOccurs="0" nillable="true"/>
            </xsd:sequence>
          </xsd:extension>
        </xsd:complexContent>
      </xsd:complex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5ded4b3-63db-4bb9-87cc-302bf5eaa696"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OCR" ma:index="22" nillable="true" ma:displayName="MediaServiceOCR" ma:internalName="MediaServiceOCR" ma:readOnly="true">
      <xsd:simpleType>
        <xsd:restriction base="dms:Note">
          <xsd:maxLength value="255"/>
        </xsd:restriction>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_Flow_SignoffStatus" ma:index="25" nillable="true" ma:displayName="Sign-off status" ma:internalName="Sign_x002d_off_x0020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31CDC8-5477-45C1-9361-D7C9FD7B97FC}">
  <ds:schemaRefs>
    <ds:schemaRef ds:uri="http://schemas.microsoft.com/sharepoint/v3/contenttype/forms"/>
  </ds:schemaRefs>
</ds:datastoreItem>
</file>

<file path=customXml/itemProps2.xml><?xml version="1.0" encoding="utf-8"?>
<ds:datastoreItem xmlns:ds="http://schemas.openxmlformats.org/officeDocument/2006/customXml" ds:itemID="{BF4601EA-D7D3-4364-8A4E-689DF22D98A2}">
  <ds:schemaRefs>
    <ds:schemaRef ds:uri="http://schemas.microsoft.com/office/2006/metadata/properties"/>
    <ds:schemaRef ds:uri="http://schemas.microsoft.com/office/infopath/2007/PartnerControls"/>
    <ds:schemaRef ds:uri="http://purl.org/dc/terms/"/>
    <ds:schemaRef ds:uri="bff37643-240b-4141-84e9-ae36adcd9072"/>
    <ds:schemaRef ds:uri="http://purl.org/dc/dcmitype/"/>
    <ds:schemaRef ds:uri="http://schemas.microsoft.com/office/2006/documentManagement/types"/>
    <ds:schemaRef ds:uri="http://schemas.microsoft.com/sharepoint/v3"/>
    <ds:schemaRef ds:uri="http://purl.org/dc/elements/1.1/"/>
    <ds:schemaRef ds:uri="http://schemas.openxmlformats.org/package/2006/metadata/core-properties"/>
    <ds:schemaRef ds:uri="f5ded4b3-63db-4bb9-87cc-302bf5eaa696"/>
    <ds:schemaRef ds:uri="http://www.w3.org/XML/1998/namespace"/>
  </ds:schemaRefs>
</ds:datastoreItem>
</file>

<file path=customXml/itemProps3.xml><?xml version="1.0" encoding="utf-8"?>
<ds:datastoreItem xmlns:ds="http://schemas.openxmlformats.org/officeDocument/2006/customXml" ds:itemID="{3B0C58AB-0462-439B-B8B0-3F185D7E1404}">
  <ds:schemaRefs>
    <ds:schemaRef ds:uri="bff37643-240b-4141-84e9-ae36adcd9072"/>
    <ds:schemaRef ds:uri="f5ded4b3-63db-4bb9-87cc-302bf5eaa6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40</TotalTime>
  <Words>674</Words>
  <Application>Microsoft Office PowerPoint</Application>
  <PresentationFormat>Widescreen</PresentationFormat>
  <Paragraphs>62</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Noe Display</vt:lpstr>
      <vt:lpstr>Sailec</vt:lpstr>
      <vt:lpstr>Office Theme</vt:lpstr>
      <vt:lpstr>WELCOME TO YOUR UNION!</vt:lpstr>
      <vt:lpstr>The Beginning of  Your Professional Journey…</vt:lpstr>
      <vt:lpstr>PowerPoint Presentation</vt:lpstr>
      <vt:lpstr>PowerPoint Presentation</vt:lpstr>
      <vt:lpstr>PowerPoint Presentation</vt:lpstr>
      <vt:lpstr>Education and Social Justice Issues</vt:lpstr>
      <vt:lpstr>PowerPoint Presentation</vt:lpstr>
      <vt:lpstr>Strengthening  Our Collective Power</vt:lpstr>
      <vt:lpstr>Professional Growth Opportunities</vt:lpstr>
      <vt:lpstr>CTA Access to Savings</vt:lpstr>
      <vt:lpstr>Healthcare, Insurance, and Long-Term Savings</vt:lpstr>
      <vt:lpstr>[Insert Local]worked to improve the conditions of teaching and learning locally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CTA!</dc:title>
  <dc:creator>Sibby, Ed</dc:creator>
  <cp:lastModifiedBy>Goldman, Jonathan</cp:lastModifiedBy>
  <cp:revision>26</cp:revision>
  <dcterms:created xsi:type="dcterms:W3CDTF">2020-06-29T23:56:01Z</dcterms:created>
  <dcterms:modified xsi:type="dcterms:W3CDTF">2021-06-11T15:03:47Z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0x010100205E9839C4010B459C1847635149B1C4</vt:lpwstr>
  </property>
  <property fmtid="{D5CDD505-2E9C-101B-9397-08002B2CF9AE}" pid="3" name="TaxKeyword">
    <vt:lpwstr/>
  </property>
</Properties>
</file>