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2" r:id="rId6"/>
    <p:sldId id="265" r:id="rId7"/>
    <p:sldId id="258" r:id="rId8"/>
    <p:sldId id="259" r:id="rId9"/>
    <p:sldId id="266" r:id="rId10"/>
    <p:sldId id="257" r:id="rId11"/>
    <p:sldId id="260" r:id="rId12"/>
    <p:sldId id="261" r:id="rId13"/>
    <p:sldId id="263" r:id="rId14"/>
    <p:sldId id="267" r:id="rId15"/>
    <p:sldId id="26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3A6"/>
    <a:srgbClr val="9116AA"/>
    <a:srgbClr val="F57F46"/>
    <a:srgbClr val="FFFFFF"/>
    <a:srgbClr val="000000"/>
    <a:srgbClr val="D9F7FD"/>
    <a:srgbClr val="D82C25"/>
    <a:srgbClr val="5BB044"/>
    <a:srgbClr val="FFE699"/>
    <a:srgbClr val="FFD8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8" autoAdjust="0"/>
    <p:restoredTop sz="94660"/>
  </p:normalViewPr>
  <p:slideViewPr>
    <p:cSldViewPr snapToGrid="0">
      <p:cViewPr varScale="1">
        <p:scale>
          <a:sx n="114" d="100"/>
          <a:sy n="114" d="100"/>
        </p:scale>
        <p:origin x="184" y="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63C07-B9E9-4F31-80BB-A561091CB1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C96A0E-E771-4059-A28D-66A45D1095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0D5FEB-614E-4704-AF1E-68563B7A8DEE}"/>
              </a:ext>
            </a:extLst>
          </p:cNvPr>
          <p:cNvSpPr>
            <a:spLocks noGrp="1"/>
          </p:cNvSpPr>
          <p:nvPr>
            <p:ph type="dt" sz="half" idx="10"/>
          </p:nvPr>
        </p:nvSpPr>
        <p:spPr/>
        <p:txBody>
          <a:bodyPr/>
          <a:lstStyle/>
          <a:p>
            <a:fld id="{D47354B1-9062-4E48-90DD-1A72A86ED7CE}" type="datetimeFigureOut">
              <a:rPr lang="en-US" smtClean="0"/>
              <a:t>7/14/20</a:t>
            </a:fld>
            <a:endParaRPr lang="en-US"/>
          </a:p>
        </p:txBody>
      </p:sp>
      <p:sp>
        <p:nvSpPr>
          <p:cNvPr id="5" name="Footer Placeholder 4">
            <a:extLst>
              <a:ext uri="{FF2B5EF4-FFF2-40B4-BE49-F238E27FC236}">
                <a16:creationId xmlns:a16="http://schemas.microsoft.com/office/drawing/2014/main" id="{A9A7EDF8-11DC-4050-BF3D-8FA653FF4D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7A182-3EC9-4BD7-9C04-328162B730CE}"/>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33267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91DCC-9267-4903-B79A-9641011F03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28BF96-AADF-4431-913B-95ED62CE16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91487F-662B-4A48-BD3A-58AAC47109F6}"/>
              </a:ext>
            </a:extLst>
          </p:cNvPr>
          <p:cNvSpPr>
            <a:spLocks noGrp="1"/>
          </p:cNvSpPr>
          <p:nvPr>
            <p:ph type="dt" sz="half" idx="10"/>
          </p:nvPr>
        </p:nvSpPr>
        <p:spPr/>
        <p:txBody>
          <a:bodyPr/>
          <a:lstStyle/>
          <a:p>
            <a:fld id="{D47354B1-9062-4E48-90DD-1A72A86ED7CE}" type="datetimeFigureOut">
              <a:rPr lang="en-US" smtClean="0"/>
              <a:t>7/14/20</a:t>
            </a:fld>
            <a:endParaRPr lang="en-US"/>
          </a:p>
        </p:txBody>
      </p:sp>
      <p:sp>
        <p:nvSpPr>
          <p:cNvPr id="5" name="Footer Placeholder 4">
            <a:extLst>
              <a:ext uri="{FF2B5EF4-FFF2-40B4-BE49-F238E27FC236}">
                <a16:creationId xmlns:a16="http://schemas.microsoft.com/office/drawing/2014/main" id="{17DA3AEF-FBE2-4C1A-ABE9-840D659568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B3E26-6E9F-4AB9-8924-D880D91FAFDE}"/>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799838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B403CB-8206-442C-99BC-4AA23C5BC7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EF29EA-B301-44FC-B3F8-527342B1AD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2CC890-8092-42ED-82F3-4673AF358D3A}"/>
              </a:ext>
            </a:extLst>
          </p:cNvPr>
          <p:cNvSpPr>
            <a:spLocks noGrp="1"/>
          </p:cNvSpPr>
          <p:nvPr>
            <p:ph type="dt" sz="half" idx="10"/>
          </p:nvPr>
        </p:nvSpPr>
        <p:spPr/>
        <p:txBody>
          <a:bodyPr/>
          <a:lstStyle/>
          <a:p>
            <a:fld id="{D47354B1-9062-4E48-90DD-1A72A86ED7CE}" type="datetimeFigureOut">
              <a:rPr lang="en-US" smtClean="0"/>
              <a:t>7/14/20</a:t>
            </a:fld>
            <a:endParaRPr lang="en-US"/>
          </a:p>
        </p:txBody>
      </p:sp>
      <p:sp>
        <p:nvSpPr>
          <p:cNvPr id="5" name="Footer Placeholder 4">
            <a:extLst>
              <a:ext uri="{FF2B5EF4-FFF2-40B4-BE49-F238E27FC236}">
                <a16:creationId xmlns:a16="http://schemas.microsoft.com/office/drawing/2014/main" id="{ED4E82FA-9F1F-45B2-8242-F2E810F240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E46EF-DF27-484C-BCCA-03BA4F912FD5}"/>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352335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03202-522E-43B3-8870-202F563A38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F146A8-518A-46BB-9657-E86200F0D7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3339B7-DD39-47AD-B282-8B1C19D286DF}"/>
              </a:ext>
            </a:extLst>
          </p:cNvPr>
          <p:cNvSpPr>
            <a:spLocks noGrp="1"/>
          </p:cNvSpPr>
          <p:nvPr>
            <p:ph type="dt" sz="half" idx="10"/>
          </p:nvPr>
        </p:nvSpPr>
        <p:spPr/>
        <p:txBody>
          <a:bodyPr/>
          <a:lstStyle/>
          <a:p>
            <a:fld id="{D47354B1-9062-4E48-90DD-1A72A86ED7CE}" type="datetimeFigureOut">
              <a:rPr lang="en-US" smtClean="0"/>
              <a:t>7/14/20</a:t>
            </a:fld>
            <a:endParaRPr lang="en-US"/>
          </a:p>
        </p:txBody>
      </p:sp>
      <p:sp>
        <p:nvSpPr>
          <p:cNvPr id="5" name="Footer Placeholder 4">
            <a:extLst>
              <a:ext uri="{FF2B5EF4-FFF2-40B4-BE49-F238E27FC236}">
                <a16:creationId xmlns:a16="http://schemas.microsoft.com/office/drawing/2014/main" id="{A4826EA6-6ADD-4E0B-9A11-30C0101DB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0E48BD-46FB-4670-96C9-3F2CA9BFBFBD}"/>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14273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BEB86-9191-4258-A5E0-A0EF56D211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5CF3FC-1A13-486E-B1A4-FC489B7855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D8B870-8A7E-4451-B5BC-FCF5A62A6D2E}"/>
              </a:ext>
            </a:extLst>
          </p:cNvPr>
          <p:cNvSpPr>
            <a:spLocks noGrp="1"/>
          </p:cNvSpPr>
          <p:nvPr>
            <p:ph type="dt" sz="half" idx="10"/>
          </p:nvPr>
        </p:nvSpPr>
        <p:spPr/>
        <p:txBody>
          <a:bodyPr/>
          <a:lstStyle/>
          <a:p>
            <a:fld id="{D47354B1-9062-4E48-90DD-1A72A86ED7CE}" type="datetimeFigureOut">
              <a:rPr lang="en-US" smtClean="0"/>
              <a:t>7/14/20</a:t>
            </a:fld>
            <a:endParaRPr lang="en-US"/>
          </a:p>
        </p:txBody>
      </p:sp>
      <p:sp>
        <p:nvSpPr>
          <p:cNvPr id="5" name="Footer Placeholder 4">
            <a:extLst>
              <a:ext uri="{FF2B5EF4-FFF2-40B4-BE49-F238E27FC236}">
                <a16:creationId xmlns:a16="http://schemas.microsoft.com/office/drawing/2014/main" id="{0EF4E4D1-77F8-476D-8C8F-33A31114D4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5D4E8A-9CAB-4BEC-A71C-F88B5B18AB49}"/>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996727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35D05-7B7D-47F8-8801-0590501D4E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A188E2-FAE9-4EF3-92D5-48CBAF1EAD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10A175-6EEA-49A0-8FAC-81D55F2515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671D3E-D415-4C33-BB7C-0FA8A94B30C9}"/>
              </a:ext>
            </a:extLst>
          </p:cNvPr>
          <p:cNvSpPr>
            <a:spLocks noGrp="1"/>
          </p:cNvSpPr>
          <p:nvPr>
            <p:ph type="dt" sz="half" idx="10"/>
          </p:nvPr>
        </p:nvSpPr>
        <p:spPr/>
        <p:txBody>
          <a:bodyPr/>
          <a:lstStyle/>
          <a:p>
            <a:fld id="{D47354B1-9062-4E48-90DD-1A72A86ED7CE}" type="datetimeFigureOut">
              <a:rPr lang="en-US" smtClean="0"/>
              <a:t>7/14/20</a:t>
            </a:fld>
            <a:endParaRPr lang="en-US"/>
          </a:p>
        </p:txBody>
      </p:sp>
      <p:sp>
        <p:nvSpPr>
          <p:cNvPr id="6" name="Footer Placeholder 5">
            <a:extLst>
              <a:ext uri="{FF2B5EF4-FFF2-40B4-BE49-F238E27FC236}">
                <a16:creationId xmlns:a16="http://schemas.microsoft.com/office/drawing/2014/main" id="{65EFB123-6C1A-4A9D-B313-D051833D8B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CE2D27-99D8-4E5F-945E-EF302358AAAA}"/>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3843415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02392-84AE-4EE1-8C25-D82894980F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8B5376-03BC-4805-B524-5066AC009E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49BB22-1D8B-4C10-8146-A9863C1DFE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07F135-FB0C-47E0-9B35-1AFCF28A75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4BEB11-300D-4EAF-BEEF-C0EA94B217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770519-D614-454D-A09D-6E64EBD6407B}"/>
              </a:ext>
            </a:extLst>
          </p:cNvPr>
          <p:cNvSpPr>
            <a:spLocks noGrp="1"/>
          </p:cNvSpPr>
          <p:nvPr>
            <p:ph type="dt" sz="half" idx="10"/>
          </p:nvPr>
        </p:nvSpPr>
        <p:spPr/>
        <p:txBody>
          <a:bodyPr/>
          <a:lstStyle/>
          <a:p>
            <a:fld id="{D47354B1-9062-4E48-90DD-1A72A86ED7CE}" type="datetimeFigureOut">
              <a:rPr lang="en-US" smtClean="0"/>
              <a:t>7/14/20</a:t>
            </a:fld>
            <a:endParaRPr lang="en-US"/>
          </a:p>
        </p:txBody>
      </p:sp>
      <p:sp>
        <p:nvSpPr>
          <p:cNvPr id="8" name="Footer Placeholder 7">
            <a:extLst>
              <a:ext uri="{FF2B5EF4-FFF2-40B4-BE49-F238E27FC236}">
                <a16:creationId xmlns:a16="http://schemas.microsoft.com/office/drawing/2014/main" id="{37BF31E9-5F23-4B31-BCEC-EDF52E89BC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5744BA-F4F3-415C-8EE2-123A80B3390F}"/>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3059939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0B83-54CA-485E-9B05-30D42EF711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E38FE1-941B-4FEB-85E0-1A291671B652}"/>
              </a:ext>
            </a:extLst>
          </p:cNvPr>
          <p:cNvSpPr>
            <a:spLocks noGrp="1"/>
          </p:cNvSpPr>
          <p:nvPr>
            <p:ph type="dt" sz="half" idx="10"/>
          </p:nvPr>
        </p:nvSpPr>
        <p:spPr/>
        <p:txBody>
          <a:bodyPr/>
          <a:lstStyle/>
          <a:p>
            <a:fld id="{D47354B1-9062-4E48-90DD-1A72A86ED7CE}" type="datetimeFigureOut">
              <a:rPr lang="en-US" smtClean="0"/>
              <a:t>7/14/20</a:t>
            </a:fld>
            <a:endParaRPr lang="en-US"/>
          </a:p>
        </p:txBody>
      </p:sp>
      <p:sp>
        <p:nvSpPr>
          <p:cNvPr id="4" name="Footer Placeholder 3">
            <a:extLst>
              <a:ext uri="{FF2B5EF4-FFF2-40B4-BE49-F238E27FC236}">
                <a16:creationId xmlns:a16="http://schemas.microsoft.com/office/drawing/2014/main" id="{27059BDC-7E88-4570-BB8F-FD8AA26F2C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8A639B-3A39-4199-B4CD-EC3179956737}"/>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4106565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46DB8A-1308-443D-B522-19A4C260E64E}"/>
              </a:ext>
            </a:extLst>
          </p:cNvPr>
          <p:cNvSpPr>
            <a:spLocks noGrp="1"/>
          </p:cNvSpPr>
          <p:nvPr>
            <p:ph type="dt" sz="half" idx="10"/>
          </p:nvPr>
        </p:nvSpPr>
        <p:spPr/>
        <p:txBody>
          <a:bodyPr/>
          <a:lstStyle/>
          <a:p>
            <a:fld id="{D47354B1-9062-4E48-90DD-1A72A86ED7CE}" type="datetimeFigureOut">
              <a:rPr lang="en-US" smtClean="0"/>
              <a:t>7/14/20</a:t>
            </a:fld>
            <a:endParaRPr lang="en-US"/>
          </a:p>
        </p:txBody>
      </p:sp>
      <p:sp>
        <p:nvSpPr>
          <p:cNvPr id="3" name="Footer Placeholder 2">
            <a:extLst>
              <a:ext uri="{FF2B5EF4-FFF2-40B4-BE49-F238E27FC236}">
                <a16:creationId xmlns:a16="http://schemas.microsoft.com/office/drawing/2014/main" id="{31027E5C-766A-4D3E-9BC8-CEBCF77A16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DCE311-A81B-402D-8DCE-53C6DA32F05A}"/>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2790741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52AE8-478A-479A-BAB3-F88FBB592D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6580A0-B8FA-4995-AD73-3A0BB4C30E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91A910-474E-4A82-A5AB-9F6DCE64D2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0AC389-06CC-4A4F-BE22-308D6B61F8C1}"/>
              </a:ext>
            </a:extLst>
          </p:cNvPr>
          <p:cNvSpPr>
            <a:spLocks noGrp="1"/>
          </p:cNvSpPr>
          <p:nvPr>
            <p:ph type="dt" sz="half" idx="10"/>
          </p:nvPr>
        </p:nvSpPr>
        <p:spPr/>
        <p:txBody>
          <a:bodyPr/>
          <a:lstStyle/>
          <a:p>
            <a:fld id="{D47354B1-9062-4E48-90DD-1A72A86ED7CE}" type="datetimeFigureOut">
              <a:rPr lang="en-US" smtClean="0"/>
              <a:t>7/14/20</a:t>
            </a:fld>
            <a:endParaRPr lang="en-US"/>
          </a:p>
        </p:txBody>
      </p:sp>
      <p:sp>
        <p:nvSpPr>
          <p:cNvPr id="6" name="Footer Placeholder 5">
            <a:extLst>
              <a:ext uri="{FF2B5EF4-FFF2-40B4-BE49-F238E27FC236}">
                <a16:creationId xmlns:a16="http://schemas.microsoft.com/office/drawing/2014/main" id="{2E2D00F0-1B7D-404B-9DEA-38DC96AF4F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A59E5F-817D-4BD7-83DF-8360F3B1BE39}"/>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1171425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75F77-5409-4CCB-A85D-7C6DC8A0A3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8D0E22-014A-404E-A3A6-0911FC3CCF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237C1B-255E-4F4D-B108-3A707B5EB2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585C4D-FE8E-49BB-B0BB-BDF0BE4D0E41}"/>
              </a:ext>
            </a:extLst>
          </p:cNvPr>
          <p:cNvSpPr>
            <a:spLocks noGrp="1"/>
          </p:cNvSpPr>
          <p:nvPr>
            <p:ph type="dt" sz="half" idx="10"/>
          </p:nvPr>
        </p:nvSpPr>
        <p:spPr/>
        <p:txBody>
          <a:bodyPr/>
          <a:lstStyle/>
          <a:p>
            <a:fld id="{D47354B1-9062-4E48-90DD-1A72A86ED7CE}" type="datetimeFigureOut">
              <a:rPr lang="en-US" smtClean="0"/>
              <a:t>7/14/20</a:t>
            </a:fld>
            <a:endParaRPr lang="en-US"/>
          </a:p>
        </p:txBody>
      </p:sp>
      <p:sp>
        <p:nvSpPr>
          <p:cNvPr id="6" name="Footer Placeholder 5">
            <a:extLst>
              <a:ext uri="{FF2B5EF4-FFF2-40B4-BE49-F238E27FC236}">
                <a16:creationId xmlns:a16="http://schemas.microsoft.com/office/drawing/2014/main" id="{AE71E9C0-5EDF-4C9B-9D76-DCF397ED1D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44DAFD-50C7-4659-9F1E-F24371A3FF3B}"/>
              </a:ext>
            </a:extLst>
          </p:cNvPr>
          <p:cNvSpPr>
            <a:spLocks noGrp="1"/>
          </p:cNvSpPr>
          <p:nvPr>
            <p:ph type="sldNum" sz="quarter" idx="12"/>
          </p:nvPr>
        </p:nvSpPr>
        <p:spPr/>
        <p:txBody>
          <a:bodyPr/>
          <a:lstStyle/>
          <a:p>
            <a:fld id="{4B571307-11E7-4475-9BE6-5542CB54CAC4}" type="slidenum">
              <a:rPr lang="en-US" smtClean="0"/>
              <a:t>‹#›</a:t>
            </a:fld>
            <a:endParaRPr lang="en-US"/>
          </a:p>
        </p:txBody>
      </p:sp>
    </p:spTree>
    <p:extLst>
      <p:ext uri="{BB962C8B-B14F-4D97-AF65-F5344CB8AC3E}">
        <p14:creationId xmlns:p14="http://schemas.microsoft.com/office/powerpoint/2010/main" val="3140960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9A5D4B-DA2D-4EEB-BE8F-65BE844534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715A26-0501-4869-B5CC-F528813C5A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7D7CD1-369A-4560-AA9D-D8D80355FF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7354B1-9062-4E48-90DD-1A72A86ED7CE}" type="datetimeFigureOut">
              <a:rPr lang="en-US" smtClean="0"/>
              <a:t>7/14/20</a:t>
            </a:fld>
            <a:endParaRPr lang="en-US"/>
          </a:p>
        </p:txBody>
      </p:sp>
      <p:sp>
        <p:nvSpPr>
          <p:cNvPr id="5" name="Footer Placeholder 4">
            <a:extLst>
              <a:ext uri="{FF2B5EF4-FFF2-40B4-BE49-F238E27FC236}">
                <a16:creationId xmlns:a16="http://schemas.microsoft.com/office/drawing/2014/main" id="{BBDF8AFD-7DC2-42F2-840C-E3F4FA036C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261085-F3E6-4C42-9E8B-FB8836E66E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571307-11E7-4475-9BE6-5542CB54CAC4}" type="slidenum">
              <a:rPr lang="en-US" smtClean="0"/>
              <a:t>‹#›</a:t>
            </a:fld>
            <a:endParaRPr lang="en-US"/>
          </a:p>
        </p:txBody>
      </p:sp>
    </p:spTree>
    <p:extLst>
      <p:ext uri="{BB962C8B-B14F-4D97-AF65-F5344CB8AC3E}">
        <p14:creationId xmlns:p14="http://schemas.microsoft.com/office/powerpoint/2010/main" val="581956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youtu.be/ZVVRBx_X8pk" TargetMode="External"/><Relationship Id="rId7" Type="http://schemas.openxmlformats.org/officeDocument/2006/relationships/hyperlink" Target="https://youtu.be/eMYArpdBuOQ" TargetMode="External"/><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hyperlink" Target="https://youtu.be/omRvanF9Jxw" TargetMode="External"/><Relationship Id="rId5" Type="http://schemas.openxmlformats.org/officeDocument/2006/relationships/hyperlink" Target="https://youtu.be/pWFPVm0AwfI" TargetMode="External"/><Relationship Id="rId4" Type="http://schemas.openxmlformats.org/officeDocument/2006/relationships/hyperlink" Target="https://youtu.be/5MV__GFOXmI"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6.tiff"/><Relationship Id="rId1" Type="http://schemas.openxmlformats.org/officeDocument/2006/relationships/slideLayout" Target="../slideLayouts/slideLayout1.xml"/><Relationship Id="rId4" Type="http://schemas.openxmlformats.org/officeDocument/2006/relationships/hyperlink" Target="http://www.cta.org/joi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hyperlink" Target="http://www.cta.org/event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www.cta.org/scholarship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hyperlink" Target="http://www.ctamemberbenefits.org/"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ctainvest.org/" TargetMode="External"/><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hyperlink" Target="http://www.ctamemberbenefits.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650D8C-1A22-8F44-A7A4-7AA8F2B53BF3}"/>
              </a:ext>
            </a:extLst>
          </p:cNvPr>
          <p:cNvSpPr/>
          <p:nvPr/>
        </p:nvSpPr>
        <p:spPr>
          <a:xfrm>
            <a:off x="0" y="0"/>
            <a:ext cx="12192000" cy="4343400"/>
          </a:xfrm>
          <a:prstGeom prst="rect">
            <a:avLst/>
          </a:prstGeom>
          <a:gradFill>
            <a:gsLst>
              <a:gs pos="40000">
                <a:srgbClr val="9116AA"/>
              </a:gs>
              <a:gs pos="9000">
                <a:srgbClr val="1743A6"/>
              </a:gs>
              <a:gs pos="90000">
                <a:srgbClr val="FFE699"/>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79C61F32-E548-5D4C-986F-E2A4BC75D8F0}"/>
              </a:ext>
            </a:extLst>
          </p:cNvPr>
          <p:cNvSpPr/>
          <p:nvPr/>
        </p:nvSpPr>
        <p:spPr>
          <a:xfrm>
            <a:off x="1314659" y="3430658"/>
            <a:ext cx="3721892" cy="608945"/>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BD7B78-6312-4112-8441-4AC3E4BBDDE7}"/>
              </a:ext>
            </a:extLst>
          </p:cNvPr>
          <p:cNvSpPr>
            <a:spLocks noGrp="1"/>
          </p:cNvSpPr>
          <p:nvPr>
            <p:ph type="ctrTitle"/>
          </p:nvPr>
        </p:nvSpPr>
        <p:spPr>
          <a:xfrm>
            <a:off x="1157288" y="821561"/>
            <a:ext cx="7058025" cy="407160"/>
          </a:xfrm>
        </p:spPr>
        <p:txBody>
          <a:bodyPr>
            <a:noAutofit/>
          </a:bodyPr>
          <a:lstStyle/>
          <a:p>
            <a:pPr algn="l"/>
            <a:r>
              <a:rPr lang="en-US" sz="2400" b="1" spc="500" dirty="0">
                <a:solidFill>
                  <a:schemeClr val="bg2"/>
                </a:solidFill>
                <a:latin typeface="Franklin Gothic Book"/>
              </a:rPr>
              <a:t>WELCOME TO YOUR UNION!</a:t>
            </a:r>
          </a:p>
        </p:txBody>
      </p:sp>
      <p:sp>
        <p:nvSpPr>
          <p:cNvPr id="9" name="TextBox 8">
            <a:extLst>
              <a:ext uri="{FF2B5EF4-FFF2-40B4-BE49-F238E27FC236}">
                <a16:creationId xmlns:a16="http://schemas.microsoft.com/office/drawing/2014/main" id="{33A31F9E-8D48-9646-9439-99BD49FB38B3}"/>
              </a:ext>
            </a:extLst>
          </p:cNvPr>
          <p:cNvSpPr txBox="1"/>
          <p:nvPr/>
        </p:nvSpPr>
        <p:spPr>
          <a:xfrm>
            <a:off x="1157287" y="1276706"/>
            <a:ext cx="7343775" cy="1938992"/>
          </a:xfrm>
          <a:prstGeom prst="rect">
            <a:avLst/>
          </a:prstGeom>
          <a:noFill/>
        </p:spPr>
        <p:txBody>
          <a:bodyPr wrap="square" rtlCol="0" anchor="t">
            <a:spAutoFit/>
          </a:bodyPr>
          <a:lstStyle/>
          <a:p>
            <a:r>
              <a:rPr lang="en-US" sz="6000" b="1" dirty="0">
                <a:solidFill>
                  <a:schemeClr val="bg2"/>
                </a:solidFill>
                <a:latin typeface="Times New Roman"/>
                <a:cs typeface="Times New Roman"/>
              </a:rPr>
              <a:t>Three Associations. </a:t>
            </a:r>
            <a:r>
              <a:rPr lang="en-US" sz="6000" b="1" dirty="0">
                <a:solidFill>
                  <a:srgbClr val="FFE699"/>
                </a:solidFill>
                <a:latin typeface="Times New Roman"/>
                <a:cs typeface="Times New Roman"/>
              </a:rPr>
              <a:t>One Movement.</a:t>
            </a:r>
          </a:p>
        </p:txBody>
      </p:sp>
      <p:sp>
        <p:nvSpPr>
          <p:cNvPr id="11" name="TextBox 10">
            <a:extLst>
              <a:ext uri="{FF2B5EF4-FFF2-40B4-BE49-F238E27FC236}">
                <a16:creationId xmlns:a16="http://schemas.microsoft.com/office/drawing/2014/main" id="{EFBCB30F-49C0-A144-87AE-913C19B8C408}"/>
              </a:ext>
            </a:extLst>
          </p:cNvPr>
          <p:cNvSpPr txBox="1"/>
          <p:nvPr/>
        </p:nvSpPr>
        <p:spPr>
          <a:xfrm>
            <a:off x="1100137" y="5697142"/>
            <a:ext cx="2528888" cy="707886"/>
          </a:xfrm>
          <a:prstGeom prst="rect">
            <a:avLst/>
          </a:prstGeom>
          <a:noFill/>
        </p:spPr>
        <p:txBody>
          <a:bodyPr wrap="square" rtlCol="0">
            <a:spAutoFit/>
          </a:bodyPr>
          <a:lstStyle/>
          <a:p>
            <a:r>
              <a:rPr lang="en-US" sz="2000" dirty="0">
                <a:latin typeface="Sailec" pitchFamily="2" charset="77"/>
              </a:rPr>
              <a:t>Insert Chapter Name/Logo Here</a:t>
            </a:r>
          </a:p>
        </p:txBody>
      </p:sp>
      <p:pic>
        <p:nvPicPr>
          <p:cNvPr id="12" name="Picture 11">
            <a:extLst>
              <a:ext uri="{FF2B5EF4-FFF2-40B4-BE49-F238E27FC236}">
                <a16:creationId xmlns:a16="http://schemas.microsoft.com/office/drawing/2014/main" id="{E753622C-26C1-F641-954E-59284E1A6806}"/>
              </a:ext>
            </a:extLst>
          </p:cNvPr>
          <p:cNvPicPr>
            <a:picLocks noChangeAspect="1"/>
          </p:cNvPicPr>
          <p:nvPr/>
        </p:nvPicPr>
        <p:blipFill>
          <a:blip r:embed="rId2"/>
          <a:stretch>
            <a:fillRect/>
          </a:stretch>
        </p:blipFill>
        <p:spPr>
          <a:xfrm>
            <a:off x="8842098" y="5784167"/>
            <a:ext cx="2390316" cy="620861"/>
          </a:xfrm>
          <a:prstGeom prst="rect">
            <a:avLst/>
          </a:prstGeom>
        </p:spPr>
      </p:pic>
      <p:sp>
        <p:nvSpPr>
          <p:cNvPr id="14" name="Subtitle 2">
            <a:extLst>
              <a:ext uri="{FF2B5EF4-FFF2-40B4-BE49-F238E27FC236}">
                <a16:creationId xmlns:a16="http://schemas.microsoft.com/office/drawing/2014/main" id="{801169A9-7AA8-5541-9D15-878FBB4FD895}"/>
              </a:ext>
            </a:extLst>
          </p:cNvPr>
          <p:cNvSpPr txBox="1">
            <a:spLocks/>
          </p:cNvSpPr>
          <p:nvPr/>
        </p:nvSpPr>
        <p:spPr>
          <a:xfrm>
            <a:off x="1314659" y="3581980"/>
            <a:ext cx="3701298" cy="47774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solidFill>
                  <a:srgbClr val="1743A6"/>
                </a:solidFill>
                <a:latin typeface="Arial Black"/>
              </a:rPr>
              <a:t>#WEARECTA</a:t>
            </a:r>
          </a:p>
        </p:txBody>
      </p:sp>
      <p:pic>
        <p:nvPicPr>
          <p:cNvPr id="3" name="Picture 2">
            <a:extLst>
              <a:ext uri="{FF2B5EF4-FFF2-40B4-BE49-F238E27FC236}">
                <a16:creationId xmlns:a16="http://schemas.microsoft.com/office/drawing/2014/main" id="{EF0554BD-B3BC-6A42-824B-071EA997BB59}"/>
              </a:ext>
            </a:extLst>
          </p:cNvPr>
          <p:cNvPicPr>
            <a:picLocks noChangeAspect="1"/>
          </p:cNvPicPr>
          <p:nvPr/>
        </p:nvPicPr>
        <p:blipFill>
          <a:blip r:embed="rId3"/>
          <a:stretch>
            <a:fillRect/>
          </a:stretch>
        </p:blipFill>
        <p:spPr>
          <a:xfrm rot="16200000">
            <a:off x="5785569" y="4498513"/>
            <a:ext cx="620862" cy="3192167"/>
          </a:xfrm>
          <a:prstGeom prst="rect">
            <a:avLst/>
          </a:prstGeom>
        </p:spPr>
      </p:pic>
    </p:spTree>
    <p:extLst>
      <p:ext uri="{BB962C8B-B14F-4D97-AF65-F5344CB8AC3E}">
        <p14:creationId xmlns:p14="http://schemas.microsoft.com/office/powerpoint/2010/main" val="70025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9"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B65202-A0DB-7948-BAC6-94C6EEE3D17D}"/>
              </a:ext>
            </a:extLst>
          </p:cNvPr>
          <p:cNvSpPr/>
          <p:nvPr/>
        </p:nvSpPr>
        <p:spPr>
          <a:xfrm>
            <a:off x="6096000" y="0"/>
            <a:ext cx="6096000" cy="6858001"/>
          </a:xfrm>
          <a:prstGeom prst="rect">
            <a:avLst/>
          </a:prstGeom>
          <a:gradFill>
            <a:gsLst>
              <a:gs pos="1000">
                <a:srgbClr val="F57F46"/>
              </a:gs>
              <a:gs pos="100000">
                <a:srgbClr val="9116AA"/>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CFBF7-5FE9-4499-B198-40CFFBE097B3}"/>
              </a:ext>
            </a:extLst>
          </p:cNvPr>
          <p:cNvSpPr>
            <a:spLocks noGrp="1"/>
          </p:cNvSpPr>
          <p:nvPr>
            <p:ph type="title"/>
          </p:nvPr>
        </p:nvSpPr>
        <p:spPr>
          <a:xfrm>
            <a:off x="1247774" y="1143000"/>
            <a:ext cx="4328077" cy="4383157"/>
          </a:xfrm>
        </p:spPr>
        <p:txBody>
          <a:bodyPr>
            <a:noAutofit/>
          </a:bodyPr>
          <a:lstStyle/>
          <a:p>
            <a:r>
              <a:rPr lang="en-US" b="1" dirty="0">
                <a:solidFill>
                  <a:srgbClr val="1743A6"/>
                </a:solidFill>
                <a:latin typeface="Times" panose="02020603050405020304" pitchFamily="18" charset="0"/>
                <a:cs typeface="Times" panose="02020603050405020304" pitchFamily="18" charset="0"/>
              </a:rPr>
              <a:t>[Insert Local] worked to improve the conditions of teaching and learning in your school.</a:t>
            </a:r>
          </a:p>
        </p:txBody>
      </p:sp>
      <p:sp>
        <p:nvSpPr>
          <p:cNvPr id="3" name="Content Placeholder 2">
            <a:extLst>
              <a:ext uri="{FF2B5EF4-FFF2-40B4-BE49-F238E27FC236}">
                <a16:creationId xmlns:a16="http://schemas.microsoft.com/office/drawing/2014/main" id="{255717A2-1CFB-42FE-B7EE-ACCAA1AD79E3}"/>
              </a:ext>
            </a:extLst>
          </p:cNvPr>
          <p:cNvSpPr>
            <a:spLocks noGrp="1"/>
          </p:cNvSpPr>
          <p:nvPr>
            <p:ph idx="1"/>
          </p:nvPr>
        </p:nvSpPr>
        <p:spPr>
          <a:xfrm>
            <a:off x="7215188" y="3929063"/>
            <a:ext cx="4029075" cy="2414587"/>
          </a:xfrm>
        </p:spPr>
        <p:txBody>
          <a:bodyPr>
            <a:normAutofit/>
          </a:bodyPr>
          <a:lstStyle/>
          <a:p>
            <a:pPr marL="0" indent="0">
              <a:buNone/>
            </a:pPr>
            <a:r>
              <a:rPr lang="en-US" sz="2400" dirty="0">
                <a:solidFill>
                  <a:schemeClr val="bg1"/>
                </a:solidFill>
              </a:rPr>
              <a:t>Insert bulleted local achievements here</a:t>
            </a:r>
          </a:p>
          <a:p>
            <a:r>
              <a:rPr lang="en-US" sz="2400" dirty="0">
                <a:solidFill>
                  <a:schemeClr val="bg1"/>
                </a:solidFill>
              </a:rPr>
              <a:t>[Insert local success]</a:t>
            </a:r>
          </a:p>
          <a:p>
            <a:r>
              <a:rPr lang="en-US" sz="2400" dirty="0">
                <a:solidFill>
                  <a:schemeClr val="bg1"/>
                </a:solidFill>
              </a:rPr>
              <a:t>[Insert local success]</a:t>
            </a:r>
          </a:p>
        </p:txBody>
      </p:sp>
      <p:sp>
        <p:nvSpPr>
          <p:cNvPr id="8" name="Rectangle 7">
            <a:extLst>
              <a:ext uri="{FF2B5EF4-FFF2-40B4-BE49-F238E27FC236}">
                <a16:creationId xmlns:a16="http://schemas.microsoft.com/office/drawing/2014/main" id="{0D7B0F41-36F8-834A-9962-0F851A232D40}"/>
              </a:ext>
            </a:extLst>
          </p:cNvPr>
          <p:cNvSpPr/>
          <p:nvPr/>
        </p:nvSpPr>
        <p:spPr>
          <a:xfrm>
            <a:off x="11081140" y="0"/>
            <a:ext cx="1110860" cy="914400"/>
          </a:xfrm>
          <a:prstGeom prst="rect">
            <a:avLst/>
          </a:prstGeom>
          <a:gradFill>
            <a:gsLst>
              <a:gs pos="15000">
                <a:srgbClr val="1743A6"/>
              </a:gs>
              <a:gs pos="89000">
                <a:srgbClr val="5CC1FA"/>
              </a:gs>
            </a:gsLst>
            <a:lin ang="3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3D5A127-85CF-2A42-8062-CFCD15C9FF44}"/>
              </a:ext>
            </a:extLst>
          </p:cNvPr>
          <p:cNvPicPr>
            <a:picLocks noChangeAspect="1"/>
          </p:cNvPicPr>
          <p:nvPr/>
        </p:nvPicPr>
        <p:blipFill>
          <a:blip r:embed="rId2"/>
          <a:stretch>
            <a:fillRect/>
          </a:stretch>
        </p:blipFill>
        <p:spPr>
          <a:xfrm>
            <a:off x="11254923" y="244221"/>
            <a:ext cx="763294" cy="425958"/>
          </a:xfrm>
          <a:prstGeom prst="rect">
            <a:avLst/>
          </a:prstGeom>
        </p:spPr>
      </p:pic>
    </p:spTree>
    <p:extLst>
      <p:ext uri="{BB962C8B-B14F-4D97-AF65-F5344CB8AC3E}">
        <p14:creationId xmlns:p14="http://schemas.microsoft.com/office/powerpoint/2010/main" val="1966241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9EEECD16-F47C-854C-B8BA-F594A68BFB25}"/>
              </a:ext>
            </a:extLst>
          </p:cNvPr>
          <p:cNvSpPr/>
          <p:nvPr/>
        </p:nvSpPr>
        <p:spPr>
          <a:xfrm>
            <a:off x="8318810" y="0"/>
            <a:ext cx="3873190" cy="6858000"/>
          </a:xfrm>
          <a:prstGeom prst="rect">
            <a:avLst/>
          </a:prstGeom>
          <a:gradFill>
            <a:gsLst>
              <a:gs pos="1000">
                <a:srgbClr val="1743A6"/>
              </a:gs>
              <a:gs pos="100000">
                <a:srgbClr val="9116AA"/>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458F12C-62B2-9A42-B979-4CDF6DB6F0C3}"/>
              </a:ext>
            </a:extLst>
          </p:cNvPr>
          <p:cNvSpPr txBox="1">
            <a:spLocks/>
          </p:cNvSpPr>
          <p:nvPr/>
        </p:nvSpPr>
        <p:spPr>
          <a:xfrm>
            <a:off x="900113" y="914400"/>
            <a:ext cx="4090341" cy="7286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1743A6"/>
                </a:solidFill>
                <a:latin typeface="Times" panose="02020603050405020304" pitchFamily="18" charset="0"/>
                <a:cs typeface="Times" panose="02020603050405020304" pitchFamily="18" charset="0"/>
              </a:rPr>
              <a:t>Videos to Share</a:t>
            </a:r>
            <a:endParaRPr lang="en-US" dirty="0">
              <a:solidFill>
                <a:srgbClr val="1743A6"/>
              </a:solidFill>
              <a:latin typeface="Times" panose="02020603050405020304" pitchFamily="18" charset="0"/>
              <a:cs typeface="Times" panose="02020603050405020304" pitchFamily="18" charset="0"/>
            </a:endParaRPr>
          </a:p>
        </p:txBody>
      </p:sp>
      <p:sp>
        <p:nvSpPr>
          <p:cNvPr id="8" name="Rectangle 7">
            <a:extLst>
              <a:ext uri="{FF2B5EF4-FFF2-40B4-BE49-F238E27FC236}">
                <a16:creationId xmlns:a16="http://schemas.microsoft.com/office/drawing/2014/main" id="{C00A4B4D-F98B-5E43-B029-CE58F199D16E}"/>
              </a:ext>
            </a:extLst>
          </p:cNvPr>
          <p:cNvSpPr/>
          <p:nvPr/>
        </p:nvSpPr>
        <p:spPr>
          <a:xfrm>
            <a:off x="11081140" y="0"/>
            <a:ext cx="1110860" cy="914400"/>
          </a:xfrm>
          <a:prstGeom prst="rect">
            <a:avLst/>
          </a:prstGeom>
          <a:gradFill>
            <a:gsLst>
              <a:gs pos="15000">
                <a:srgbClr val="1743A6"/>
              </a:gs>
              <a:gs pos="89000">
                <a:srgbClr val="5CC1FA"/>
              </a:gs>
            </a:gsLst>
            <a:lin ang="3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FC097AA-B9B7-424A-BBD1-53238B900C69}"/>
              </a:ext>
            </a:extLst>
          </p:cNvPr>
          <p:cNvPicPr>
            <a:picLocks noChangeAspect="1"/>
          </p:cNvPicPr>
          <p:nvPr/>
        </p:nvPicPr>
        <p:blipFill>
          <a:blip r:embed="rId2"/>
          <a:stretch>
            <a:fillRect/>
          </a:stretch>
        </p:blipFill>
        <p:spPr>
          <a:xfrm>
            <a:off x="11254923" y="244221"/>
            <a:ext cx="763294" cy="425958"/>
          </a:xfrm>
          <a:prstGeom prst="rect">
            <a:avLst/>
          </a:prstGeom>
        </p:spPr>
      </p:pic>
      <p:sp>
        <p:nvSpPr>
          <p:cNvPr id="10" name="Rounded Rectangle 15">
            <a:extLst>
              <a:ext uri="{FF2B5EF4-FFF2-40B4-BE49-F238E27FC236}">
                <a16:creationId xmlns:a16="http://schemas.microsoft.com/office/drawing/2014/main" id="{EF93D368-4EA5-5D4E-BB21-9E3C9E8E86C6}"/>
              </a:ext>
            </a:extLst>
          </p:cNvPr>
          <p:cNvSpPr/>
          <p:nvPr/>
        </p:nvSpPr>
        <p:spPr>
          <a:xfrm>
            <a:off x="8703417" y="3210207"/>
            <a:ext cx="3075944" cy="608945"/>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endParaRPr lang="en-US" dirty="0"/>
          </a:p>
        </p:txBody>
      </p:sp>
      <p:sp>
        <p:nvSpPr>
          <p:cNvPr id="11" name="Subtitle 2">
            <a:extLst>
              <a:ext uri="{FF2B5EF4-FFF2-40B4-BE49-F238E27FC236}">
                <a16:creationId xmlns:a16="http://schemas.microsoft.com/office/drawing/2014/main" id="{EA5B2A3C-A82C-E34B-9D30-9528F90B7867}"/>
              </a:ext>
            </a:extLst>
          </p:cNvPr>
          <p:cNvSpPr txBox="1">
            <a:spLocks/>
          </p:cNvSpPr>
          <p:nvPr/>
        </p:nvSpPr>
        <p:spPr>
          <a:xfrm>
            <a:off x="8701630" y="3384766"/>
            <a:ext cx="3058924" cy="61906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1800"/>
              </a:lnSpc>
            </a:pPr>
            <a:r>
              <a:rPr lang="en-US" sz="1800" b="1" dirty="0">
                <a:solidFill>
                  <a:schemeClr val="accent1"/>
                </a:solidFill>
                <a:hlinkClick r:id="rId3"/>
              </a:rPr>
              <a:t>CTA/NEA UNION VIDEO </a:t>
            </a:r>
            <a:r>
              <a:rPr lang="en-US" sz="1800" b="1" dirty="0">
                <a:solidFill>
                  <a:schemeClr val="accent1"/>
                </a:solidFill>
              </a:rPr>
              <a:t>(0:30)</a:t>
            </a:r>
            <a:endParaRPr lang="en-US" sz="1800" b="1" dirty="0">
              <a:solidFill>
                <a:schemeClr val="accent1"/>
              </a:solidFill>
              <a:hlinkClick r:id="rId4"/>
            </a:endParaRPr>
          </a:p>
        </p:txBody>
      </p:sp>
      <p:sp>
        <p:nvSpPr>
          <p:cNvPr id="16" name="Rounded Rectangle 15">
            <a:extLst>
              <a:ext uri="{FF2B5EF4-FFF2-40B4-BE49-F238E27FC236}">
                <a16:creationId xmlns:a16="http://schemas.microsoft.com/office/drawing/2014/main" id="{B97EA799-B3E5-C44C-A532-E960C8D7B051}"/>
              </a:ext>
            </a:extLst>
          </p:cNvPr>
          <p:cNvSpPr/>
          <p:nvPr/>
        </p:nvSpPr>
        <p:spPr>
          <a:xfrm>
            <a:off x="8722224" y="4056349"/>
            <a:ext cx="3075944" cy="608945"/>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2">
            <a:extLst>
              <a:ext uri="{FF2B5EF4-FFF2-40B4-BE49-F238E27FC236}">
                <a16:creationId xmlns:a16="http://schemas.microsoft.com/office/drawing/2014/main" id="{5B2B825C-6133-CD4C-8F8B-A8215E73D774}"/>
              </a:ext>
            </a:extLst>
          </p:cNvPr>
          <p:cNvSpPr txBox="1">
            <a:spLocks/>
          </p:cNvSpPr>
          <p:nvPr/>
        </p:nvSpPr>
        <p:spPr>
          <a:xfrm>
            <a:off x="8720437" y="4144937"/>
            <a:ext cx="3058924" cy="66146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1800"/>
              </a:lnSpc>
            </a:pPr>
            <a:r>
              <a:rPr lang="en-US" sz="1800" b="1" dirty="0">
                <a:solidFill>
                  <a:schemeClr val="accent1"/>
                </a:solidFill>
                <a:hlinkClick r:id="rId5"/>
              </a:rPr>
              <a:t>CTA WONDERFUL JOB VIDEO</a:t>
            </a:r>
            <a:r>
              <a:rPr lang="en-US" sz="1800" b="1" dirty="0">
                <a:solidFill>
                  <a:schemeClr val="accent1"/>
                </a:solidFill>
              </a:rPr>
              <a:t> (0:31)</a:t>
            </a:r>
            <a:endParaRPr lang="en-US" sz="1800" b="1" dirty="0">
              <a:solidFill>
                <a:schemeClr val="accent1"/>
              </a:solidFill>
              <a:hlinkClick r:id="rId4"/>
            </a:endParaRPr>
          </a:p>
        </p:txBody>
      </p:sp>
      <p:sp>
        <p:nvSpPr>
          <p:cNvPr id="18" name="Rounded Rectangle 17">
            <a:extLst>
              <a:ext uri="{FF2B5EF4-FFF2-40B4-BE49-F238E27FC236}">
                <a16:creationId xmlns:a16="http://schemas.microsoft.com/office/drawing/2014/main" id="{947889CF-E71F-8E47-A188-B2D25F9FA949}"/>
              </a:ext>
            </a:extLst>
          </p:cNvPr>
          <p:cNvSpPr/>
          <p:nvPr/>
        </p:nvSpPr>
        <p:spPr>
          <a:xfrm>
            <a:off x="8741031" y="4902491"/>
            <a:ext cx="3075944" cy="608945"/>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ubtitle 2">
            <a:extLst>
              <a:ext uri="{FF2B5EF4-FFF2-40B4-BE49-F238E27FC236}">
                <a16:creationId xmlns:a16="http://schemas.microsoft.com/office/drawing/2014/main" id="{6C431EE2-8681-A14A-8A2A-1911C7E91CA0}"/>
              </a:ext>
            </a:extLst>
          </p:cNvPr>
          <p:cNvSpPr txBox="1">
            <a:spLocks/>
          </p:cNvSpPr>
          <p:nvPr/>
        </p:nvSpPr>
        <p:spPr>
          <a:xfrm>
            <a:off x="8739244" y="5054748"/>
            <a:ext cx="3058924" cy="60894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1800"/>
              </a:lnSpc>
            </a:pPr>
            <a:r>
              <a:rPr lang="en-US" sz="1800" b="1" dirty="0">
                <a:solidFill>
                  <a:schemeClr val="accent1"/>
                </a:solidFill>
                <a:hlinkClick r:id="rId6"/>
              </a:rPr>
              <a:t>CTA ADVOCACY VIDEO</a:t>
            </a:r>
            <a:r>
              <a:rPr lang="en-US" sz="1800" b="1" dirty="0">
                <a:solidFill>
                  <a:schemeClr val="accent1"/>
                </a:solidFill>
              </a:rPr>
              <a:t> (0:31)</a:t>
            </a:r>
            <a:endParaRPr lang="en-US" sz="1800" b="1" dirty="0">
              <a:solidFill>
                <a:schemeClr val="accent1"/>
              </a:solidFill>
              <a:hlinkClick r:id="rId4"/>
            </a:endParaRPr>
          </a:p>
        </p:txBody>
      </p:sp>
      <p:sp>
        <p:nvSpPr>
          <p:cNvPr id="20" name="Rounded Rectangle 19">
            <a:extLst>
              <a:ext uri="{FF2B5EF4-FFF2-40B4-BE49-F238E27FC236}">
                <a16:creationId xmlns:a16="http://schemas.microsoft.com/office/drawing/2014/main" id="{3BD9BEA0-79C8-B54E-B781-E4F92D778313}"/>
              </a:ext>
            </a:extLst>
          </p:cNvPr>
          <p:cNvSpPr/>
          <p:nvPr/>
        </p:nvSpPr>
        <p:spPr>
          <a:xfrm>
            <a:off x="8759838" y="5748634"/>
            <a:ext cx="3075944" cy="608945"/>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ubtitle 2">
            <a:extLst>
              <a:ext uri="{FF2B5EF4-FFF2-40B4-BE49-F238E27FC236}">
                <a16:creationId xmlns:a16="http://schemas.microsoft.com/office/drawing/2014/main" id="{A7B69FFC-B427-224C-840E-F7F0818ADCF1}"/>
              </a:ext>
            </a:extLst>
          </p:cNvPr>
          <p:cNvSpPr txBox="1">
            <a:spLocks/>
          </p:cNvSpPr>
          <p:nvPr/>
        </p:nvSpPr>
        <p:spPr>
          <a:xfrm>
            <a:off x="8758051" y="5833982"/>
            <a:ext cx="3058924" cy="60894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1800"/>
              </a:lnSpc>
            </a:pPr>
            <a:r>
              <a:rPr lang="en-US" sz="1800" b="1" dirty="0">
                <a:solidFill>
                  <a:schemeClr val="accent1"/>
                </a:solidFill>
                <a:hlinkClick r:id="rId7"/>
              </a:rPr>
              <a:t>MEMBER BENEFITS VIDEO</a:t>
            </a:r>
            <a:r>
              <a:rPr lang="en-US" sz="1800" b="1" dirty="0">
                <a:solidFill>
                  <a:schemeClr val="accent1"/>
                </a:solidFill>
              </a:rPr>
              <a:t> (5:10)</a:t>
            </a:r>
            <a:endParaRPr lang="en-US" sz="1800" b="1" dirty="0">
              <a:solidFill>
                <a:schemeClr val="accent1"/>
              </a:solidFill>
              <a:hlinkClick r:id="rId4"/>
            </a:endParaRPr>
          </a:p>
        </p:txBody>
      </p:sp>
      <p:sp>
        <p:nvSpPr>
          <p:cNvPr id="22" name="Rounded Rectangle 15">
            <a:extLst>
              <a:ext uri="{FF2B5EF4-FFF2-40B4-BE49-F238E27FC236}">
                <a16:creationId xmlns:a16="http://schemas.microsoft.com/office/drawing/2014/main" id="{E2ADFDB5-D65F-8E46-901A-2D441A452F09}"/>
              </a:ext>
            </a:extLst>
          </p:cNvPr>
          <p:cNvSpPr/>
          <p:nvPr/>
        </p:nvSpPr>
        <p:spPr>
          <a:xfrm>
            <a:off x="8684610" y="2364065"/>
            <a:ext cx="3075944" cy="608945"/>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ubtitle 2">
            <a:extLst>
              <a:ext uri="{FF2B5EF4-FFF2-40B4-BE49-F238E27FC236}">
                <a16:creationId xmlns:a16="http://schemas.microsoft.com/office/drawing/2014/main" id="{966911FA-3760-664C-9835-7AC62EA4776A}"/>
              </a:ext>
            </a:extLst>
          </p:cNvPr>
          <p:cNvSpPr txBox="1">
            <a:spLocks/>
          </p:cNvSpPr>
          <p:nvPr/>
        </p:nvSpPr>
        <p:spPr>
          <a:xfrm>
            <a:off x="8682823" y="2538623"/>
            <a:ext cx="3058924" cy="47196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1800"/>
              </a:lnSpc>
              <a:spcBef>
                <a:spcPts val="0"/>
              </a:spcBef>
            </a:pPr>
            <a:r>
              <a:rPr lang="en-US" sz="1800" b="1" dirty="0">
                <a:solidFill>
                  <a:schemeClr val="accent1"/>
                </a:solidFill>
                <a:hlinkClick r:id="rId4"/>
              </a:rPr>
              <a:t>CTA/NEA UNION VIDEO </a:t>
            </a:r>
            <a:r>
              <a:rPr lang="en-US" sz="1800" b="1" dirty="0">
                <a:solidFill>
                  <a:schemeClr val="accent1"/>
                </a:solidFill>
              </a:rPr>
              <a:t>(2:29)</a:t>
            </a:r>
            <a:endParaRPr lang="en-US" sz="1800" b="1" dirty="0">
              <a:solidFill>
                <a:schemeClr val="accent1"/>
              </a:solidFill>
              <a:hlinkClick r:id="rId4"/>
            </a:endParaRPr>
          </a:p>
        </p:txBody>
      </p:sp>
      <p:pic>
        <p:nvPicPr>
          <p:cNvPr id="3" name="Picture 2">
            <a:extLst>
              <a:ext uri="{FF2B5EF4-FFF2-40B4-BE49-F238E27FC236}">
                <a16:creationId xmlns:a16="http://schemas.microsoft.com/office/drawing/2014/main" id="{BCB1742D-0A58-E149-9ACB-D2C50C0EB4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069" y="2107580"/>
            <a:ext cx="7780365" cy="4538547"/>
          </a:xfrm>
          <a:prstGeom prst="rect">
            <a:avLst/>
          </a:prstGeom>
        </p:spPr>
      </p:pic>
    </p:spTree>
    <p:extLst>
      <p:ext uri="{BB962C8B-B14F-4D97-AF65-F5344CB8AC3E}">
        <p14:creationId xmlns:p14="http://schemas.microsoft.com/office/powerpoint/2010/main" val="724078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CB948B-0721-8745-90D2-3C623A625D95}"/>
              </a:ext>
            </a:extLst>
          </p:cNvPr>
          <p:cNvPicPr>
            <a:picLocks noChangeAspect="1"/>
          </p:cNvPicPr>
          <p:nvPr/>
        </p:nvPicPr>
        <p:blipFill rotWithShape="1">
          <a:blip r:embed="rId2"/>
          <a:srcRect l="5002" r="12499"/>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8E6887A-7FB5-2746-9D8A-43922C840153}"/>
              </a:ext>
            </a:extLst>
          </p:cNvPr>
          <p:cNvPicPr>
            <a:picLocks noChangeAspect="1"/>
          </p:cNvPicPr>
          <p:nvPr/>
        </p:nvPicPr>
        <p:blipFill>
          <a:blip r:embed="rId3"/>
          <a:stretch>
            <a:fillRect/>
          </a:stretch>
        </p:blipFill>
        <p:spPr>
          <a:xfrm>
            <a:off x="8258175" y="4454525"/>
            <a:ext cx="3390900" cy="1892300"/>
          </a:xfrm>
          <a:prstGeom prst="rect">
            <a:avLst/>
          </a:prstGeom>
        </p:spPr>
      </p:pic>
      <p:sp>
        <p:nvSpPr>
          <p:cNvPr id="2" name="Rectangle 1">
            <a:extLst>
              <a:ext uri="{FF2B5EF4-FFF2-40B4-BE49-F238E27FC236}">
                <a16:creationId xmlns:a16="http://schemas.microsoft.com/office/drawing/2014/main" id="{D22DC530-F28D-B04B-88F5-D20420A0B3B1}"/>
              </a:ext>
            </a:extLst>
          </p:cNvPr>
          <p:cNvSpPr/>
          <p:nvPr/>
        </p:nvSpPr>
        <p:spPr>
          <a:xfrm>
            <a:off x="3898900" y="567038"/>
            <a:ext cx="3619500" cy="386080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1743A6"/>
                </a:solidFill>
                <a:latin typeface="Times"/>
                <a:cs typeface="Times"/>
              </a:rPr>
              <a:t>Join Us</a:t>
            </a:r>
          </a:p>
          <a:p>
            <a:pPr algn="ctr"/>
            <a:endParaRPr lang="en-US" sz="2400" dirty="0">
              <a:solidFill>
                <a:schemeClr val="tx1">
                  <a:lumMod val="85000"/>
                  <a:lumOff val="15000"/>
                </a:schemeClr>
              </a:solidFill>
            </a:endParaRPr>
          </a:p>
          <a:p>
            <a:pPr algn="ctr"/>
            <a:r>
              <a:rPr lang="en-US" sz="2800" dirty="0">
                <a:solidFill>
                  <a:schemeClr val="tx1">
                    <a:lumMod val="85000"/>
                    <a:lumOff val="15000"/>
                  </a:schemeClr>
                </a:solidFill>
                <a:latin typeface="Calibri"/>
                <a:cs typeface="Calibri"/>
              </a:rPr>
              <a:t>You can easily join online today. </a:t>
            </a:r>
          </a:p>
          <a:p>
            <a:pPr algn="ctr"/>
            <a:endParaRPr lang="en-US" sz="2400" dirty="0">
              <a:solidFill>
                <a:schemeClr val="tx1">
                  <a:lumMod val="85000"/>
                  <a:lumOff val="15000"/>
                </a:schemeClr>
              </a:solidFill>
              <a:latin typeface="Sailec" pitchFamily="2" charset="77"/>
            </a:endParaRPr>
          </a:p>
          <a:p>
            <a:pPr algn="ctr"/>
            <a:endParaRPr lang="en-US" sz="2400" dirty="0">
              <a:solidFill>
                <a:schemeClr val="tx1">
                  <a:lumMod val="85000"/>
                  <a:lumOff val="15000"/>
                </a:schemeClr>
              </a:solidFill>
              <a:latin typeface="Sailec" pitchFamily="2" charset="77"/>
            </a:endParaRPr>
          </a:p>
          <a:p>
            <a:pPr algn="ctr"/>
            <a:endParaRPr lang="en-US" sz="2400" dirty="0">
              <a:solidFill>
                <a:schemeClr val="tx1">
                  <a:lumMod val="85000"/>
                  <a:lumOff val="15000"/>
                </a:schemeClr>
              </a:solidFill>
              <a:latin typeface="Sailec" pitchFamily="2" charset="77"/>
            </a:endParaRPr>
          </a:p>
          <a:p>
            <a:pPr algn="ctr"/>
            <a:r>
              <a:rPr lang="en-US" sz="3200" b="1" u="sng" dirty="0">
                <a:solidFill>
                  <a:srgbClr val="1743A6"/>
                </a:solidFill>
                <a:latin typeface="Arial Black"/>
                <a:hlinkClick r:id="rId4"/>
              </a:rPr>
              <a:t>cta.org/join</a:t>
            </a:r>
            <a:endParaRPr lang="en-US" sz="3200" b="1" u="sng" dirty="0">
              <a:solidFill>
                <a:srgbClr val="1743A6"/>
              </a:solidFill>
              <a:latin typeface="Arial Black"/>
            </a:endParaRPr>
          </a:p>
        </p:txBody>
      </p:sp>
      <p:sp>
        <p:nvSpPr>
          <p:cNvPr id="5" name="Rounded Rectangle 4">
            <a:extLst>
              <a:ext uri="{FF2B5EF4-FFF2-40B4-BE49-F238E27FC236}">
                <a16:creationId xmlns:a16="http://schemas.microsoft.com/office/drawing/2014/main" id="{F125F18E-74EF-A345-9846-CF29ACF3B44D}"/>
              </a:ext>
            </a:extLst>
          </p:cNvPr>
          <p:cNvSpPr/>
          <p:nvPr/>
        </p:nvSpPr>
        <p:spPr>
          <a:xfrm>
            <a:off x="4272362" y="2903838"/>
            <a:ext cx="2890438" cy="608945"/>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215656FC-C8E6-3C4E-9A3C-972B7FC4EFA1}"/>
              </a:ext>
            </a:extLst>
          </p:cNvPr>
          <p:cNvSpPr txBox="1">
            <a:spLocks/>
          </p:cNvSpPr>
          <p:nvPr/>
        </p:nvSpPr>
        <p:spPr>
          <a:xfrm>
            <a:off x="4272362" y="3075754"/>
            <a:ext cx="2890438" cy="45715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solidFill>
                  <a:srgbClr val="1743A6"/>
                </a:solidFill>
                <a:latin typeface="Arial Black"/>
                <a:hlinkClick r:id="rId4"/>
              </a:rPr>
              <a:t>JOIN</a:t>
            </a:r>
            <a:endParaRPr lang="en-US" sz="1800" b="1" dirty="0">
              <a:solidFill>
                <a:srgbClr val="1743A6"/>
              </a:solidFill>
              <a:latin typeface="Arial Black"/>
            </a:endParaRPr>
          </a:p>
        </p:txBody>
      </p:sp>
    </p:spTree>
    <p:extLst>
      <p:ext uri="{BB962C8B-B14F-4D97-AF65-F5344CB8AC3E}">
        <p14:creationId xmlns:p14="http://schemas.microsoft.com/office/powerpoint/2010/main" val="165588461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autoRev="1" fill="hold" nodeType="withEffect" p14:presetBounceEnd="50000">
                                      <p:stCondLst>
                                        <p:cond delay="0"/>
                                      </p:stCondLst>
                                      <p:childTnLst>
                                        <p:animScale p14:bounceEnd="50000">
                                          <p:cBhvr>
                                            <p:cTn id="6" dur="5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autoRev="1" fill="hold" nodeType="withEffect">
                                      <p:stCondLst>
                                        <p:cond delay="0"/>
                                      </p:stCondLst>
                                      <p:childTnLst>
                                        <p:animScale>
                                          <p:cBhvr>
                                            <p:cTn id="6" dur="5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D0BF68C-F47E-C44A-B4EB-D4643851C1D5}"/>
              </a:ext>
            </a:extLst>
          </p:cNvPr>
          <p:cNvSpPr/>
          <p:nvPr/>
        </p:nvSpPr>
        <p:spPr>
          <a:xfrm>
            <a:off x="0" y="1"/>
            <a:ext cx="12192000" cy="6858000"/>
          </a:xfrm>
          <a:prstGeom prst="rect">
            <a:avLst/>
          </a:prstGeom>
          <a:gradFill>
            <a:gsLst>
              <a:gs pos="1000">
                <a:srgbClr val="FFD862"/>
              </a:gs>
              <a:gs pos="100000">
                <a:srgbClr val="D82C2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9EF3500-E4A3-2B4E-B538-0891F5341686}"/>
              </a:ext>
            </a:extLst>
          </p:cNvPr>
          <p:cNvSpPr/>
          <p:nvPr/>
        </p:nvSpPr>
        <p:spPr>
          <a:xfrm>
            <a:off x="288638" y="0"/>
            <a:ext cx="11903362" cy="6652481"/>
          </a:xfrm>
          <a:prstGeom prst="rect">
            <a:avLst/>
          </a:prstGeom>
          <a:solidFill>
            <a:srgbClr val="D9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9F7FD"/>
              </a:solidFill>
            </a:endParaRPr>
          </a:p>
        </p:txBody>
      </p:sp>
      <p:sp>
        <p:nvSpPr>
          <p:cNvPr id="2" name="Title 1">
            <a:extLst>
              <a:ext uri="{FF2B5EF4-FFF2-40B4-BE49-F238E27FC236}">
                <a16:creationId xmlns:a16="http://schemas.microsoft.com/office/drawing/2014/main" id="{B899D67F-D84C-40DC-975D-1B52291370B2}"/>
              </a:ext>
            </a:extLst>
          </p:cNvPr>
          <p:cNvSpPr>
            <a:spLocks noGrp="1"/>
          </p:cNvSpPr>
          <p:nvPr>
            <p:ph type="title"/>
          </p:nvPr>
        </p:nvSpPr>
        <p:spPr>
          <a:xfrm>
            <a:off x="1116422" y="1110072"/>
            <a:ext cx="8241892" cy="1325563"/>
          </a:xfrm>
        </p:spPr>
        <p:txBody>
          <a:bodyPr/>
          <a:lstStyle/>
          <a:p>
            <a:r>
              <a:rPr lang="en-US" b="1" dirty="0">
                <a:solidFill>
                  <a:srgbClr val="1743A6"/>
                </a:solidFill>
                <a:latin typeface="Times"/>
                <a:cs typeface="Times"/>
              </a:rPr>
              <a:t>The Beginning of </a:t>
            </a:r>
            <a:br>
              <a:rPr lang="en-US" b="1" dirty="0">
                <a:latin typeface="Times"/>
              </a:rPr>
            </a:br>
            <a:r>
              <a:rPr lang="en-US" b="1" dirty="0">
                <a:solidFill>
                  <a:srgbClr val="1743A6"/>
                </a:solidFill>
                <a:latin typeface="Times"/>
                <a:cs typeface="Times"/>
              </a:rPr>
              <a:t>Your Professional Journey…</a:t>
            </a:r>
          </a:p>
        </p:txBody>
      </p:sp>
      <p:sp>
        <p:nvSpPr>
          <p:cNvPr id="3" name="Content Placeholder 2">
            <a:extLst>
              <a:ext uri="{FF2B5EF4-FFF2-40B4-BE49-F238E27FC236}">
                <a16:creationId xmlns:a16="http://schemas.microsoft.com/office/drawing/2014/main" id="{208E5A48-3CD3-4C7E-8301-EC345CCA3161}"/>
              </a:ext>
            </a:extLst>
          </p:cNvPr>
          <p:cNvSpPr>
            <a:spLocks noGrp="1"/>
          </p:cNvSpPr>
          <p:nvPr>
            <p:ph idx="1"/>
          </p:nvPr>
        </p:nvSpPr>
        <p:spPr>
          <a:xfrm>
            <a:off x="1110861" y="2514362"/>
            <a:ext cx="10036290" cy="978195"/>
          </a:xfrm>
        </p:spPr>
        <p:txBody>
          <a:bodyPr vert="horz" lIns="91440" tIns="45720" rIns="91440" bIns="45720" rtlCol="0" anchor="t">
            <a:noAutofit/>
          </a:bodyPr>
          <a:lstStyle/>
          <a:p>
            <a:pPr marL="0" indent="0">
              <a:lnSpc>
                <a:spcPct val="100000"/>
              </a:lnSpc>
              <a:buNone/>
            </a:pPr>
            <a:r>
              <a:rPr lang="en-US" sz="2400" dirty="0">
                <a:latin typeface="Calibri"/>
                <a:cs typeface="Calibri"/>
              </a:rPr>
              <a:t>For nearly 160 years CTA members have advocated for educators and students to ensure every person has access to a free quality public education in California. Our successes include:</a:t>
            </a:r>
            <a:endParaRPr lang="en-US" sz="2400" b="1" dirty="0">
              <a:latin typeface="Calibri"/>
              <a:cs typeface="Calibri"/>
            </a:endParaRPr>
          </a:p>
        </p:txBody>
      </p:sp>
      <p:sp>
        <p:nvSpPr>
          <p:cNvPr id="4" name="TextBox 3">
            <a:extLst>
              <a:ext uri="{FF2B5EF4-FFF2-40B4-BE49-F238E27FC236}">
                <a16:creationId xmlns:a16="http://schemas.microsoft.com/office/drawing/2014/main" id="{CFD9C18D-DD29-4D46-8AA8-4C7F978BD207}"/>
              </a:ext>
            </a:extLst>
          </p:cNvPr>
          <p:cNvSpPr txBox="1"/>
          <p:nvPr/>
        </p:nvSpPr>
        <p:spPr>
          <a:xfrm>
            <a:off x="1110860" y="624234"/>
            <a:ext cx="5938528" cy="461665"/>
          </a:xfrm>
          <a:prstGeom prst="rect">
            <a:avLst/>
          </a:prstGeom>
          <a:noFill/>
        </p:spPr>
        <p:txBody>
          <a:bodyPr wrap="square" rtlCol="0" anchor="t">
            <a:spAutoFit/>
          </a:bodyPr>
          <a:lstStyle/>
          <a:p>
            <a:r>
              <a:rPr lang="en-US" sz="2400" b="1" spc="500" dirty="0">
                <a:latin typeface="Franklin Gothic Book"/>
                <a:cs typeface="Calibri"/>
              </a:rPr>
              <a:t>YOUR MEMBERSHIP IS</a:t>
            </a:r>
            <a:endParaRPr lang="en-US" sz="2400" spc="500" dirty="0">
              <a:latin typeface="Franklin Gothic Book"/>
              <a:cs typeface="Calibri"/>
            </a:endParaRPr>
          </a:p>
        </p:txBody>
      </p:sp>
      <p:sp>
        <p:nvSpPr>
          <p:cNvPr id="5" name="TextBox 4">
            <a:extLst>
              <a:ext uri="{FF2B5EF4-FFF2-40B4-BE49-F238E27FC236}">
                <a16:creationId xmlns:a16="http://schemas.microsoft.com/office/drawing/2014/main" id="{04D11405-DECA-094E-BAAB-E7C25616C640}"/>
              </a:ext>
            </a:extLst>
          </p:cNvPr>
          <p:cNvSpPr txBox="1"/>
          <p:nvPr/>
        </p:nvSpPr>
        <p:spPr>
          <a:xfrm>
            <a:off x="1265284" y="5422378"/>
            <a:ext cx="1801585" cy="1015663"/>
          </a:xfrm>
          <a:prstGeom prst="rect">
            <a:avLst/>
          </a:prstGeom>
          <a:noFill/>
        </p:spPr>
        <p:txBody>
          <a:bodyPr wrap="square" rtlCol="0" anchor="t">
            <a:spAutoFit/>
          </a:bodyPr>
          <a:lstStyle/>
          <a:p>
            <a:r>
              <a:rPr lang="en-US" sz="2000" b="1" dirty="0">
                <a:latin typeface="Franklin Gothic Book"/>
                <a:cs typeface="Calibri"/>
              </a:rPr>
              <a:t>Access</a:t>
            </a:r>
            <a:r>
              <a:rPr lang="en-US" sz="2000" dirty="0">
                <a:latin typeface="Franklin Gothic Book"/>
                <a:cs typeface="Calibri"/>
              </a:rPr>
              <a:t> to public schools for all students</a:t>
            </a:r>
            <a:endParaRPr lang="en-US" sz="2000">
              <a:latin typeface="Franklin Gothic Book"/>
              <a:cs typeface="Calibri"/>
            </a:endParaRPr>
          </a:p>
        </p:txBody>
      </p:sp>
      <p:sp>
        <p:nvSpPr>
          <p:cNvPr id="6" name="TextBox 5">
            <a:extLst>
              <a:ext uri="{FF2B5EF4-FFF2-40B4-BE49-F238E27FC236}">
                <a16:creationId xmlns:a16="http://schemas.microsoft.com/office/drawing/2014/main" id="{E77755C0-F19E-CA43-B18E-37814A2EBF74}"/>
              </a:ext>
            </a:extLst>
          </p:cNvPr>
          <p:cNvSpPr txBox="1"/>
          <p:nvPr/>
        </p:nvSpPr>
        <p:spPr>
          <a:xfrm>
            <a:off x="4075162" y="5425992"/>
            <a:ext cx="1764685" cy="707886"/>
          </a:xfrm>
          <a:prstGeom prst="rect">
            <a:avLst/>
          </a:prstGeom>
          <a:noFill/>
        </p:spPr>
        <p:txBody>
          <a:bodyPr wrap="square" rtlCol="0" anchor="t">
            <a:spAutoFit/>
          </a:bodyPr>
          <a:lstStyle/>
          <a:p>
            <a:r>
              <a:rPr lang="en-US" sz="2000" b="1" dirty="0">
                <a:latin typeface="Franklin Gothic Book"/>
              </a:rPr>
              <a:t>Retirement</a:t>
            </a:r>
            <a:r>
              <a:rPr lang="en-US" sz="2000" dirty="0">
                <a:latin typeface="Franklin Gothic Book"/>
              </a:rPr>
              <a:t> with dignity</a:t>
            </a:r>
            <a:endParaRPr lang="en-US" sz="2000" b="1">
              <a:latin typeface="Franklin Gothic Book"/>
            </a:endParaRPr>
          </a:p>
        </p:txBody>
      </p:sp>
      <p:sp>
        <p:nvSpPr>
          <p:cNvPr id="7" name="TextBox 6">
            <a:extLst>
              <a:ext uri="{FF2B5EF4-FFF2-40B4-BE49-F238E27FC236}">
                <a16:creationId xmlns:a16="http://schemas.microsoft.com/office/drawing/2014/main" id="{00A57F88-65E0-754A-B420-4420B416DD15}"/>
              </a:ext>
            </a:extLst>
          </p:cNvPr>
          <p:cNvSpPr txBox="1"/>
          <p:nvPr/>
        </p:nvSpPr>
        <p:spPr>
          <a:xfrm>
            <a:off x="6746504" y="5422378"/>
            <a:ext cx="2052084" cy="1015663"/>
          </a:xfrm>
          <a:prstGeom prst="rect">
            <a:avLst/>
          </a:prstGeom>
          <a:noFill/>
        </p:spPr>
        <p:txBody>
          <a:bodyPr wrap="square" rtlCol="0" anchor="t">
            <a:spAutoFit/>
          </a:bodyPr>
          <a:lstStyle/>
          <a:p>
            <a:r>
              <a:rPr lang="en-US" sz="2000" b="1" dirty="0">
                <a:latin typeface="Franklin Gothic Book"/>
              </a:rPr>
              <a:t>Ending child labor</a:t>
            </a:r>
            <a:r>
              <a:rPr lang="en-US" sz="2000" dirty="0">
                <a:latin typeface="Franklin Gothic Book"/>
              </a:rPr>
              <a:t> in California</a:t>
            </a:r>
            <a:endParaRPr lang="en-US" sz="2000" b="1">
              <a:latin typeface="Franklin Gothic Book"/>
            </a:endParaRPr>
          </a:p>
        </p:txBody>
      </p:sp>
      <p:sp>
        <p:nvSpPr>
          <p:cNvPr id="8" name="TextBox 7">
            <a:extLst>
              <a:ext uri="{FF2B5EF4-FFF2-40B4-BE49-F238E27FC236}">
                <a16:creationId xmlns:a16="http://schemas.microsoft.com/office/drawing/2014/main" id="{1240023E-59EA-1948-A6FE-2B4A30C9B1E5}"/>
              </a:ext>
            </a:extLst>
          </p:cNvPr>
          <p:cNvSpPr txBox="1"/>
          <p:nvPr/>
        </p:nvSpPr>
        <p:spPr>
          <a:xfrm>
            <a:off x="9705245" y="5422312"/>
            <a:ext cx="1612027" cy="1015663"/>
          </a:xfrm>
          <a:prstGeom prst="rect">
            <a:avLst/>
          </a:prstGeom>
          <a:noFill/>
        </p:spPr>
        <p:txBody>
          <a:bodyPr wrap="square" rtlCol="0" anchor="t">
            <a:spAutoFit/>
          </a:bodyPr>
          <a:lstStyle/>
          <a:p>
            <a:r>
              <a:rPr lang="en-US" sz="2000" b="1" dirty="0">
                <a:latin typeface="Franklin Gothic Book"/>
              </a:rPr>
              <a:t>Preventing pregnancy firings</a:t>
            </a:r>
          </a:p>
        </p:txBody>
      </p:sp>
      <p:sp>
        <p:nvSpPr>
          <p:cNvPr id="11" name="TextBox 10">
            <a:extLst>
              <a:ext uri="{FF2B5EF4-FFF2-40B4-BE49-F238E27FC236}">
                <a16:creationId xmlns:a16="http://schemas.microsoft.com/office/drawing/2014/main" id="{6BEF6495-53BA-424F-BBB3-1BEE1A91D194}"/>
              </a:ext>
            </a:extLst>
          </p:cNvPr>
          <p:cNvSpPr txBox="1"/>
          <p:nvPr/>
        </p:nvSpPr>
        <p:spPr>
          <a:xfrm>
            <a:off x="1300086" y="4745735"/>
            <a:ext cx="1617921" cy="769441"/>
          </a:xfrm>
          <a:prstGeom prst="rect">
            <a:avLst/>
          </a:prstGeom>
          <a:noFill/>
        </p:spPr>
        <p:txBody>
          <a:bodyPr wrap="square" rtlCol="0" anchor="t">
            <a:spAutoFit/>
          </a:bodyPr>
          <a:lstStyle/>
          <a:p>
            <a:r>
              <a:rPr lang="en-US" sz="4400" b="1" dirty="0">
                <a:solidFill>
                  <a:srgbClr val="1743A6"/>
                </a:solidFill>
                <a:latin typeface="Times"/>
                <a:cs typeface="Times"/>
              </a:rPr>
              <a:t>1867</a:t>
            </a:r>
            <a:endParaRPr lang="en-US" sz="4400" dirty="0">
              <a:solidFill>
                <a:srgbClr val="1743A6"/>
              </a:solidFill>
              <a:latin typeface="Times"/>
              <a:cs typeface="Times"/>
            </a:endParaRPr>
          </a:p>
        </p:txBody>
      </p:sp>
      <p:sp>
        <p:nvSpPr>
          <p:cNvPr id="12" name="TextBox 11">
            <a:extLst>
              <a:ext uri="{FF2B5EF4-FFF2-40B4-BE49-F238E27FC236}">
                <a16:creationId xmlns:a16="http://schemas.microsoft.com/office/drawing/2014/main" id="{D4026192-944E-3C41-B569-57B76640038E}"/>
              </a:ext>
            </a:extLst>
          </p:cNvPr>
          <p:cNvSpPr txBox="1"/>
          <p:nvPr/>
        </p:nvSpPr>
        <p:spPr>
          <a:xfrm>
            <a:off x="4094044" y="4758725"/>
            <a:ext cx="1617921" cy="769441"/>
          </a:xfrm>
          <a:prstGeom prst="rect">
            <a:avLst/>
          </a:prstGeom>
          <a:noFill/>
        </p:spPr>
        <p:txBody>
          <a:bodyPr wrap="square" rtlCol="0" anchor="t">
            <a:spAutoFit/>
          </a:bodyPr>
          <a:lstStyle/>
          <a:p>
            <a:r>
              <a:rPr lang="en-US" sz="4400" b="1" dirty="0">
                <a:solidFill>
                  <a:srgbClr val="1743A6"/>
                </a:solidFill>
                <a:latin typeface="Times"/>
                <a:cs typeface="Times"/>
              </a:rPr>
              <a:t>1913</a:t>
            </a:r>
            <a:endParaRPr lang="en-US" sz="4400" dirty="0">
              <a:solidFill>
                <a:srgbClr val="1743A6"/>
              </a:solidFill>
              <a:latin typeface="Times"/>
              <a:cs typeface="Times"/>
            </a:endParaRPr>
          </a:p>
        </p:txBody>
      </p:sp>
      <p:sp>
        <p:nvSpPr>
          <p:cNvPr id="13" name="TextBox 12">
            <a:extLst>
              <a:ext uri="{FF2B5EF4-FFF2-40B4-BE49-F238E27FC236}">
                <a16:creationId xmlns:a16="http://schemas.microsoft.com/office/drawing/2014/main" id="{85DB9C30-FD65-3041-B84E-F9F6F9ED5A13}"/>
              </a:ext>
            </a:extLst>
          </p:cNvPr>
          <p:cNvSpPr txBox="1"/>
          <p:nvPr/>
        </p:nvSpPr>
        <p:spPr>
          <a:xfrm>
            <a:off x="6777461" y="4745735"/>
            <a:ext cx="1617921" cy="769441"/>
          </a:xfrm>
          <a:prstGeom prst="rect">
            <a:avLst/>
          </a:prstGeom>
          <a:noFill/>
        </p:spPr>
        <p:txBody>
          <a:bodyPr wrap="square" rtlCol="0" anchor="t">
            <a:spAutoFit/>
          </a:bodyPr>
          <a:lstStyle/>
          <a:p>
            <a:r>
              <a:rPr lang="en-US" sz="4400" b="1" dirty="0">
                <a:solidFill>
                  <a:srgbClr val="1743A6"/>
                </a:solidFill>
                <a:latin typeface="Times"/>
                <a:cs typeface="Times"/>
              </a:rPr>
              <a:t>1915</a:t>
            </a:r>
            <a:endParaRPr lang="en-US" sz="4400" dirty="0">
              <a:solidFill>
                <a:srgbClr val="1743A6"/>
              </a:solidFill>
              <a:latin typeface="Times"/>
              <a:cs typeface="Times"/>
            </a:endParaRPr>
          </a:p>
        </p:txBody>
      </p:sp>
      <p:sp>
        <p:nvSpPr>
          <p:cNvPr id="15" name="TextBox 14">
            <a:extLst>
              <a:ext uri="{FF2B5EF4-FFF2-40B4-BE49-F238E27FC236}">
                <a16:creationId xmlns:a16="http://schemas.microsoft.com/office/drawing/2014/main" id="{8B6BA6E5-9892-1941-A075-4E6B7668D19E}"/>
              </a:ext>
            </a:extLst>
          </p:cNvPr>
          <p:cNvSpPr txBox="1"/>
          <p:nvPr/>
        </p:nvSpPr>
        <p:spPr>
          <a:xfrm>
            <a:off x="9624584" y="4758724"/>
            <a:ext cx="1617921" cy="769441"/>
          </a:xfrm>
          <a:prstGeom prst="rect">
            <a:avLst/>
          </a:prstGeom>
          <a:noFill/>
        </p:spPr>
        <p:txBody>
          <a:bodyPr wrap="square" rtlCol="0" anchor="t">
            <a:spAutoFit/>
          </a:bodyPr>
          <a:lstStyle/>
          <a:p>
            <a:r>
              <a:rPr lang="en-US" sz="4400" b="1" dirty="0">
                <a:solidFill>
                  <a:srgbClr val="1743A6"/>
                </a:solidFill>
                <a:latin typeface="Times"/>
                <a:cs typeface="Times"/>
              </a:rPr>
              <a:t>1927</a:t>
            </a:r>
            <a:endParaRPr lang="en-US" sz="4400">
              <a:solidFill>
                <a:srgbClr val="1743A6"/>
              </a:solidFill>
              <a:latin typeface="Times"/>
              <a:cs typeface="Times"/>
            </a:endParaRPr>
          </a:p>
        </p:txBody>
      </p:sp>
      <p:pic>
        <p:nvPicPr>
          <p:cNvPr id="23" name="Picture 22">
            <a:extLst>
              <a:ext uri="{FF2B5EF4-FFF2-40B4-BE49-F238E27FC236}">
                <a16:creationId xmlns:a16="http://schemas.microsoft.com/office/drawing/2014/main" id="{142478C0-974D-4142-B9F0-C75C42168736}"/>
              </a:ext>
            </a:extLst>
          </p:cNvPr>
          <p:cNvPicPr>
            <a:picLocks noChangeAspect="1"/>
          </p:cNvPicPr>
          <p:nvPr/>
        </p:nvPicPr>
        <p:blipFill>
          <a:blip r:embed="rId2"/>
          <a:stretch>
            <a:fillRect/>
          </a:stretch>
        </p:blipFill>
        <p:spPr>
          <a:xfrm>
            <a:off x="10018781" y="3650854"/>
            <a:ext cx="492477" cy="1094881"/>
          </a:xfrm>
          <a:prstGeom prst="rect">
            <a:avLst/>
          </a:prstGeom>
        </p:spPr>
      </p:pic>
      <p:pic>
        <p:nvPicPr>
          <p:cNvPr id="24" name="Picture 23">
            <a:extLst>
              <a:ext uri="{FF2B5EF4-FFF2-40B4-BE49-F238E27FC236}">
                <a16:creationId xmlns:a16="http://schemas.microsoft.com/office/drawing/2014/main" id="{1600F52D-43BE-F64E-8BFE-036771783640}"/>
              </a:ext>
            </a:extLst>
          </p:cNvPr>
          <p:cNvPicPr>
            <a:picLocks noChangeAspect="1"/>
          </p:cNvPicPr>
          <p:nvPr/>
        </p:nvPicPr>
        <p:blipFill>
          <a:blip r:embed="rId3"/>
          <a:stretch>
            <a:fillRect/>
          </a:stretch>
        </p:blipFill>
        <p:spPr>
          <a:xfrm>
            <a:off x="6889457" y="3935946"/>
            <a:ext cx="1028700" cy="774700"/>
          </a:xfrm>
          <a:prstGeom prst="rect">
            <a:avLst/>
          </a:prstGeom>
        </p:spPr>
      </p:pic>
      <p:pic>
        <p:nvPicPr>
          <p:cNvPr id="25" name="Picture 24">
            <a:extLst>
              <a:ext uri="{FF2B5EF4-FFF2-40B4-BE49-F238E27FC236}">
                <a16:creationId xmlns:a16="http://schemas.microsoft.com/office/drawing/2014/main" id="{5EEEEC38-FC1A-F744-9F87-DCE62A075DC5}"/>
              </a:ext>
            </a:extLst>
          </p:cNvPr>
          <p:cNvPicPr>
            <a:picLocks noChangeAspect="1"/>
          </p:cNvPicPr>
          <p:nvPr/>
        </p:nvPicPr>
        <p:blipFill>
          <a:blip r:embed="rId4"/>
          <a:stretch>
            <a:fillRect/>
          </a:stretch>
        </p:blipFill>
        <p:spPr>
          <a:xfrm>
            <a:off x="4175867" y="3767540"/>
            <a:ext cx="978195" cy="978195"/>
          </a:xfrm>
          <a:prstGeom prst="rect">
            <a:avLst/>
          </a:prstGeom>
        </p:spPr>
      </p:pic>
      <p:pic>
        <p:nvPicPr>
          <p:cNvPr id="28" name="Picture 27">
            <a:extLst>
              <a:ext uri="{FF2B5EF4-FFF2-40B4-BE49-F238E27FC236}">
                <a16:creationId xmlns:a16="http://schemas.microsoft.com/office/drawing/2014/main" id="{B6DEC7F6-A9A3-784C-9902-3DCCB3862CED}"/>
              </a:ext>
            </a:extLst>
          </p:cNvPr>
          <p:cNvPicPr>
            <a:picLocks noChangeAspect="1"/>
          </p:cNvPicPr>
          <p:nvPr/>
        </p:nvPicPr>
        <p:blipFill>
          <a:blip r:embed="rId5"/>
          <a:stretch>
            <a:fillRect/>
          </a:stretch>
        </p:blipFill>
        <p:spPr>
          <a:xfrm>
            <a:off x="1518571" y="3847529"/>
            <a:ext cx="921901" cy="907268"/>
          </a:xfrm>
          <a:prstGeom prst="rect">
            <a:avLst/>
          </a:prstGeom>
        </p:spPr>
      </p:pic>
      <p:sp>
        <p:nvSpPr>
          <p:cNvPr id="16" name="Rectangle 15">
            <a:extLst>
              <a:ext uri="{FF2B5EF4-FFF2-40B4-BE49-F238E27FC236}">
                <a16:creationId xmlns:a16="http://schemas.microsoft.com/office/drawing/2014/main" id="{59A59ABA-0908-F544-A08A-1F92F88B9432}"/>
              </a:ext>
            </a:extLst>
          </p:cNvPr>
          <p:cNvSpPr/>
          <p:nvPr/>
        </p:nvSpPr>
        <p:spPr>
          <a:xfrm>
            <a:off x="11081140" y="0"/>
            <a:ext cx="1110860" cy="914400"/>
          </a:xfrm>
          <a:prstGeom prst="rect">
            <a:avLst/>
          </a:prstGeom>
          <a:gradFill>
            <a:gsLst>
              <a:gs pos="15000">
                <a:srgbClr val="1743A6"/>
              </a:gs>
              <a:gs pos="89000">
                <a:srgbClr val="5CC1FA"/>
              </a:gs>
            </a:gsLst>
            <a:lin ang="3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C5EA3EED-3E76-0644-8746-E58C50AB7445}"/>
              </a:ext>
            </a:extLst>
          </p:cNvPr>
          <p:cNvPicPr>
            <a:picLocks noChangeAspect="1"/>
          </p:cNvPicPr>
          <p:nvPr/>
        </p:nvPicPr>
        <p:blipFill>
          <a:blip r:embed="rId6"/>
          <a:stretch>
            <a:fillRect/>
          </a:stretch>
        </p:blipFill>
        <p:spPr>
          <a:xfrm>
            <a:off x="11254923" y="244221"/>
            <a:ext cx="763294" cy="425958"/>
          </a:xfrm>
          <a:prstGeom prst="rect">
            <a:avLst/>
          </a:prstGeom>
        </p:spPr>
      </p:pic>
    </p:spTree>
    <p:extLst>
      <p:ext uri="{BB962C8B-B14F-4D97-AF65-F5344CB8AC3E}">
        <p14:creationId xmlns:p14="http://schemas.microsoft.com/office/powerpoint/2010/main" val="81015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2" grpId="0"/>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D320F1A-7A01-9F48-B38E-A89959B05A9B}"/>
              </a:ext>
            </a:extLst>
          </p:cNvPr>
          <p:cNvSpPr/>
          <p:nvPr/>
        </p:nvSpPr>
        <p:spPr>
          <a:xfrm>
            <a:off x="0" y="1"/>
            <a:ext cx="12192000" cy="6858000"/>
          </a:xfrm>
          <a:prstGeom prst="rect">
            <a:avLst/>
          </a:prstGeom>
          <a:gradFill>
            <a:gsLst>
              <a:gs pos="1000">
                <a:srgbClr val="D82C25"/>
              </a:gs>
              <a:gs pos="100000">
                <a:srgbClr val="9116AA"/>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E62000-432C-C245-9FCA-CA2988A68F2D}"/>
              </a:ext>
            </a:extLst>
          </p:cNvPr>
          <p:cNvSpPr/>
          <p:nvPr/>
        </p:nvSpPr>
        <p:spPr>
          <a:xfrm>
            <a:off x="288638" y="0"/>
            <a:ext cx="11903362" cy="6652481"/>
          </a:xfrm>
          <a:prstGeom prst="rect">
            <a:avLst/>
          </a:prstGeom>
          <a:solidFill>
            <a:srgbClr val="D9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9F7FD"/>
              </a:solidFill>
              <a:highlight>
                <a:srgbClr val="FFE699"/>
              </a:highlight>
            </a:endParaRPr>
          </a:p>
        </p:txBody>
      </p:sp>
      <p:sp>
        <p:nvSpPr>
          <p:cNvPr id="3" name="Content Placeholder 2">
            <a:extLst>
              <a:ext uri="{FF2B5EF4-FFF2-40B4-BE49-F238E27FC236}">
                <a16:creationId xmlns:a16="http://schemas.microsoft.com/office/drawing/2014/main" id="{A13A9968-3838-E249-9C66-E33AA22887C9}"/>
              </a:ext>
            </a:extLst>
          </p:cNvPr>
          <p:cNvSpPr>
            <a:spLocks noGrp="1"/>
          </p:cNvSpPr>
          <p:nvPr>
            <p:ph idx="1"/>
          </p:nvPr>
        </p:nvSpPr>
        <p:spPr>
          <a:xfrm>
            <a:off x="838199" y="621967"/>
            <a:ext cx="10069157" cy="1068721"/>
          </a:xfrm>
        </p:spPr>
        <p:txBody>
          <a:bodyPr>
            <a:normAutofit/>
          </a:bodyPr>
          <a:lstStyle/>
          <a:p>
            <a:pPr marL="0" indent="0">
              <a:lnSpc>
                <a:spcPct val="100000"/>
              </a:lnSpc>
              <a:buNone/>
            </a:pPr>
            <a:r>
              <a:rPr lang="en-US" sz="4400" b="1" dirty="0">
                <a:solidFill>
                  <a:srgbClr val="1743A6"/>
                </a:solidFill>
                <a:latin typeface="Times" panose="02020603050405020304" pitchFamily="18" charset="0"/>
                <a:cs typeface="Times" panose="02020603050405020304" pitchFamily="18" charset="0"/>
              </a:rPr>
              <a:t>Your Journey Will Become Your Legacy </a:t>
            </a:r>
            <a:endParaRPr lang="en-US" sz="2000" dirty="0">
              <a:solidFill>
                <a:srgbClr val="1743A6"/>
              </a:solidFill>
              <a:latin typeface="Times" panose="02020603050405020304" pitchFamily="18" charset="0"/>
              <a:cs typeface="Times" panose="02020603050405020304" pitchFamily="18" charset="0"/>
            </a:endParaRPr>
          </a:p>
        </p:txBody>
      </p:sp>
      <p:sp>
        <p:nvSpPr>
          <p:cNvPr id="4" name="TextBox 3">
            <a:extLst>
              <a:ext uri="{FF2B5EF4-FFF2-40B4-BE49-F238E27FC236}">
                <a16:creationId xmlns:a16="http://schemas.microsoft.com/office/drawing/2014/main" id="{18D7E403-8F62-954D-80A4-195DA22B2F86}"/>
              </a:ext>
            </a:extLst>
          </p:cNvPr>
          <p:cNvSpPr txBox="1"/>
          <p:nvPr/>
        </p:nvSpPr>
        <p:spPr>
          <a:xfrm>
            <a:off x="2381693" y="5312702"/>
            <a:ext cx="3581785" cy="1200329"/>
          </a:xfrm>
          <a:prstGeom prst="rect">
            <a:avLst/>
          </a:prstGeom>
          <a:noFill/>
        </p:spPr>
        <p:txBody>
          <a:bodyPr wrap="square" rtlCol="0">
            <a:spAutoFit/>
          </a:bodyPr>
          <a:lstStyle/>
          <a:p>
            <a:r>
              <a:rPr lang="en-US" dirty="0"/>
              <a:t>CTA leaded the fight to pass the </a:t>
            </a:r>
            <a:r>
              <a:rPr lang="en-US" b="1" dirty="0"/>
              <a:t>Prop. 30</a:t>
            </a:r>
            <a:r>
              <a:rPr lang="en-US" dirty="0"/>
              <a:t>, generating $42 billion for public schools and local services over seven years.</a:t>
            </a:r>
          </a:p>
        </p:txBody>
      </p:sp>
      <p:sp>
        <p:nvSpPr>
          <p:cNvPr id="5" name="TextBox 4">
            <a:extLst>
              <a:ext uri="{FF2B5EF4-FFF2-40B4-BE49-F238E27FC236}">
                <a16:creationId xmlns:a16="http://schemas.microsoft.com/office/drawing/2014/main" id="{2DD250C5-D43D-314D-88FA-60BE4ED44A0E}"/>
              </a:ext>
            </a:extLst>
          </p:cNvPr>
          <p:cNvSpPr txBox="1"/>
          <p:nvPr/>
        </p:nvSpPr>
        <p:spPr>
          <a:xfrm>
            <a:off x="8307904" y="5312702"/>
            <a:ext cx="3045895" cy="1200329"/>
          </a:xfrm>
          <a:prstGeom prst="rect">
            <a:avLst/>
          </a:prstGeom>
          <a:noFill/>
        </p:spPr>
        <p:txBody>
          <a:bodyPr wrap="square" rtlCol="0">
            <a:spAutoFit/>
          </a:bodyPr>
          <a:lstStyle/>
          <a:p>
            <a:r>
              <a:rPr lang="en-US" dirty="0"/>
              <a:t>Supporting the nationwide </a:t>
            </a:r>
            <a:r>
              <a:rPr lang="en-US" b="1" dirty="0"/>
              <a:t>#Red4Ed Movement </a:t>
            </a:r>
            <a:r>
              <a:rPr lang="en-US" dirty="0"/>
              <a:t>and the fight for fundamental services for our public schools</a:t>
            </a:r>
          </a:p>
        </p:txBody>
      </p:sp>
      <p:sp>
        <p:nvSpPr>
          <p:cNvPr id="6" name="TextBox 5">
            <a:extLst>
              <a:ext uri="{FF2B5EF4-FFF2-40B4-BE49-F238E27FC236}">
                <a16:creationId xmlns:a16="http://schemas.microsoft.com/office/drawing/2014/main" id="{EF04C32A-AE5F-FD4F-A384-D12287E05A7B}"/>
              </a:ext>
            </a:extLst>
          </p:cNvPr>
          <p:cNvSpPr txBox="1"/>
          <p:nvPr/>
        </p:nvSpPr>
        <p:spPr>
          <a:xfrm>
            <a:off x="838201" y="5217969"/>
            <a:ext cx="1617921" cy="769441"/>
          </a:xfrm>
          <a:prstGeom prst="rect">
            <a:avLst/>
          </a:prstGeom>
          <a:noFill/>
        </p:spPr>
        <p:txBody>
          <a:bodyPr wrap="square" rtlCol="0">
            <a:spAutoFit/>
          </a:bodyPr>
          <a:lstStyle/>
          <a:p>
            <a:r>
              <a:rPr lang="en-US" sz="4400" b="1" dirty="0">
                <a:solidFill>
                  <a:srgbClr val="1743A6"/>
                </a:solidFill>
                <a:latin typeface="Times" panose="02020603050405020304" pitchFamily="18" charset="0"/>
                <a:cs typeface="Times" panose="02020603050405020304" pitchFamily="18" charset="0"/>
              </a:rPr>
              <a:t>2012</a:t>
            </a:r>
            <a:endParaRPr lang="en-US" sz="4400" dirty="0">
              <a:solidFill>
                <a:srgbClr val="1743A6"/>
              </a:solidFill>
              <a:latin typeface="Times" panose="02020603050405020304" pitchFamily="18" charset="0"/>
              <a:cs typeface="Times" panose="02020603050405020304" pitchFamily="18" charset="0"/>
            </a:endParaRPr>
          </a:p>
        </p:txBody>
      </p:sp>
      <p:sp>
        <p:nvSpPr>
          <p:cNvPr id="7" name="TextBox 6">
            <a:extLst>
              <a:ext uri="{FF2B5EF4-FFF2-40B4-BE49-F238E27FC236}">
                <a16:creationId xmlns:a16="http://schemas.microsoft.com/office/drawing/2014/main" id="{F9B677BE-AEC2-7D4E-955A-6DD0B289BE58}"/>
              </a:ext>
            </a:extLst>
          </p:cNvPr>
          <p:cNvSpPr txBox="1"/>
          <p:nvPr/>
        </p:nvSpPr>
        <p:spPr>
          <a:xfrm>
            <a:off x="6689983" y="5217968"/>
            <a:ext cx="1617921" cy="769441"/>
          </a:xfrm>
          <a:prstGeom prst="rect">
            <a:avLst/>
          </a:prstGeom>
          <a:noFill/>
        </p:spPr>
        <p:txBody>
          <a:bodyPr wrap="square" rtlCol="0">
            <a:spAutoFit/>
          </a:bodyPr>
          <a:lstStyle/>
          <a:p>
            <a:r>
              <a:rPr lang="en-US" sz="4400" b="1" dirty="0">
                <a:solidFill>
                  <a:srgbClr val="1743A6"/>
                </a:solidFill>
                <a:latin typeface="Times" panose="02020603050405020304" pitchFamily="18" charset="0"/>
                <a:cs typeface="Times" panose="02020603050405020304" pitchFamily="18" charset="0"/>
              </a:rPr>
              <a:t>2017</a:t>
            </a:r>
            <a:endParaRPr lang="en-US" sz="4400" dirty="0">
              <a:solidFill>
                <a:srgbClr val="1743A6"/>
              </a:solidFill>
              <a:latin typeface="Times" panose="02020603050405020304" pitchFamily="18" charset="0"/>
              <a:cs typeface="Times" panose="02020603050405020304" pitchFamily="18" charset="0"/>
            </a:endParaRPr>
          </a:p>
        </p:txBody>
      </p:sp>
      <p:pic>
        <p:nvPicPr>
          <p:cNvPr id="9" name="Picture 8" descr="A group of people standing in front of a building&#10;&#10;Description automatically generated">
            <a:extLst>
              <a:ext uri="{FF2B5EF4-FFF2-40B4-BE49-F238E27FC236}">
                <a16:creationId xmlns:a16="http://schemas.microsoft.com/office/drawing/2014/main" id="{1BFD44BB-9905-C944-A305-279E2F1C6314}"/>
              </a:ext>
            </a:extLst>
          </p:cNvPr>
          <p:cNvPicPr>
            <a:picLocks noChangeAspect="1"/>
          </p:cNvPicPr>
          <p:nvPr/>
        </p:nvPicPr>
        <p:blipFill rotWithShape="1">
          <a:blip r:embed="rId2">
            <a:extLst>
              <a:ext uri="{28A0092B-C50C-407E-A947-70E740481C1C}">
                <a14:useLocalDpi xmlns:a14="http://schemas.microsoft.com/office/drawing/2010/main" val="0"/>
              </a:ext>
            </a:extLst>
          </a:blip>
          <a:srcRect t="41384" b="16875"/>
          <a:stretch/>
        </p:blipFill>
        <p:spPr>
          <a:xfrm>
            <a:off x="6762195" y="2643187"/>
            <a:ext cx="4541044" cy="2527413"/>
          </a:xfrm>
          <a:prstGeom prst="rect">
            <a:avLst/>
          </a:prstGeom>
        </p:spPr>
      </p:pic>
      <p:sp>
        <p:nvSpPr>
          <p:cNvPr id="14" name="Content Placeholder 2">
            <a:extLst>
              <a:ext uri="{FF2B5EF4-FFF2-40B4-BE49-F238E27FC236}">
                <a16:creationId xmlns:a16="http://schemas.microsoft.com/office/drawing/2014/main" id="{9A5B956D-D65E-6E4A-B87A-BE275A9E3502}"/>
              </a:ext>
            </a:extLst>
          </p:cNvPr>
          <p:cNvSpPr txBox="1">
            <a:spLocks/>
          </p:cNvSpPr>
          <p:nvPr/>
        </p:nvSpPr>
        <p:spPr>
          <a:xfrm>
            <a:off x="838198" y="1437351"/>
            <a:ext cx="10515601" cy="8225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dirty="0"/>
              <a:t>What part will you play in our progress toward greater equity, access and fairness for all California’s students?!</a:t>
            </a:r>
          </a:p>
          <a:p>
            <a:pPr marL="0" indent="0">
              <a:lnSpc>
                <a:spcPct val="100000"/>
              </a:lnSpc>
              <a:buFont typeface="Arial" panose="020B0604020202020204" pitchFamily="34" charset="0"/>
              <a:buNone/>
            </a:pPr>
            <a:endParaRPr lang="en-US" sz="2400" dirty="0"/>
          </a:p>
          <a:p>
            <a:pPr marL="0" indent="0">
              <a:lnSpc>
                <a:spcPct val="100000"/>
              </a:lnSpc>
              <a:buFont typeface="Arial" panose="020B0604020202020204" pitchFamily="34" charset="0"/>
              <a:buNone/>
            </a:pPr>
            <a:endParaRPr lang="en-US" sz="2400" dirty="0"/>
          </a:p>
        </p:txBody>
      </p:sp>
      <p:sp>
        <p:nvSpPr>
          <p:cNvPr id="16" name="Rectangle 15">
            <a:extLst>
              <a:ext uri="{FF2B5EF4-FFF2-40B4-BE49-F238E27FC236}">
                <a16:creationId xmlns:a16="http://schemas.microsoft.com/office/drawing/2014/main" id="{59E1F386-9F46-4042-A9CA-E2B76C19AE96}"/>
              </a:ext>
            </a:extLst>
          </p:cNvPr>
          <p:cNvSpPr/>
          <p:nvPr/>
        </p:nvSpPr>
        <p:spPr>
          <a:xfrm>
            <a:off x="11081140" y="0"/>
            <a:ext cx="1110860" cy="914400"/>
          </a:xfrm>
          <a:prstGeom prst="rect">
            <a:avLst/>
          </a:prstGeom>
          <a:gradFill>
            <a:gsLst>
              <a:gs pos="15000">
                <a:srgbClr val="1743A6"/>
              </a:gs>
              <a:gs pos="89000">
                <a:srgbClr val="5CC1FA"/>
              </a:gs>
            </a:gsLst>
            <a:lin ang="3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69D5C86-455F-1A45-A6AE-C6705AEF5D34}"/>
              </a:ext>
            </a:extLst>
          </p:cNvPr>
          <p:cNvPicPr>
            <a:picLocks noChangeAspect="1"/>
          </p:cNvPicPr>
          <p:nvPr/>
        </p:nvPicPr>
        <p:blipFill>
          <a:blip r:embed="rId3"/>
          <a:stretch>
            <a:fillRect/>
          </a:stretch>
        </p:blipFill>
        <p:spPr>
          <a:xfrm>
            <a:off x="11254923" y="244221"/>
            <a:ext cx="763294" cy="425958"/>
          </a:xfrm>
          <a:prstGeom prst="rect">
            <a:avLst/>
          </a:prstGeom>
        </p:spPr>
      </p:pic>
      <p:pic>
        <p:nvPicPr>
          <p:cNvPr id="8" name="Picture 7" descr="A group of people standing in front of a building&#10;&#10;Description automatically generated">
            <a:extLst>
              <a:ext uri="{FF2B5EF4-FFF2-40B4-BE49-F238E27FC236}">
                <a16:creationId xmlns:a16="http://schemas.microsoft.com/office/drawing/2014/main" id="{F6B55857-84D3-457F-B1F7-CDF65D8D27E7}"/>
              </a:ext>
            </a:extLst>
          </p:cNvPr>
          <p:cNvPicPr>
            <a:picLocks noChangeAspect="1"/>
          </p:cNvPicPr>
          <p:nvPr/>
        </p:nvPicPr>
        <p:blipFill rotWithShape="1">
          <a:blip r:embed="rId4">
            <a:extLst>
              <a:ext uri="{28A0092B-C50C-407E-A947-70E740481C1C}">
                <a14:useLocalDpi xmlns:a14="http://schemas.microsoft.com/office/drawing/2010/main" val="0"/>
              </a:ext>
            </a:extLst>
          </a:blip>
          <a:srcRect t="17893" b="18626"/>
          <a:stretch/>
        </p:blipFill>
        <p:spPr>
          <a:xfrm>
            <a:off x="894860" y="2643186"/>
            <a:ext cx="5280264" cy="2513941"/>
          </a:xfrm>
          <a:prstGeom prst="rect">
            <a:avLst/>
          </a:prstGeom>
        </p:spPr>
      </p:pic>
    </p:spTree>
    <p:extLst>
      <p:ext uri="{BB962C8B-B14F-4D97-AF65-F5344CB8AC3E}">
        <p14:creationId xmlns:p14="http://schemas.microsoft.com/office/powerpoint/2010/main" val="277992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5AEE25-B060-444D-9083-1F61BAA08E6E}"/>
              </a:ext>
            </a:extLst>
          </p:cNvPr>
          <p:cNvSpPr/>
          <p:nvPr/>
        </p:nvSpPr>
        <p:spPr>
          <a:xfrm>
            <a:off x="0" y="1"/>
            <a:ext cx="12192000" cy="6858000"/>
          </a:xfrm>
          <a:prstGeom prst="rect">
            <a:avLst/>
          </a:prstGeom>
          <a:gradFill>
            <a:gsLst>
              <a:gs pos="1000">
                <a:srgbClr val="9116AA"/>
              </a:gs>
              <a:gs pos="100000">
                <a:srgbClr val="1743A6"/>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0653C62-338C-124A-BA5A-8EBC7ADF9263}"/>
              </a:ext>
            </a:extLst>
          </p:cNvPr>
          <p:cNvSpPr/>
          <p:nvPr/>
        </p:nvSpPr>
        <p:spPr>
          <a:xfrm>
            <a:off x="288638" y="0"/>
            <a:ext cx="11903362" cy="6652481"/>
          </a:xfrm>
          <a:prstGeom prst="rect">
            <a:avLst/>
          </a:prstGeom>
          <a:solidFill>
            <a:srgbClr val="D9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9F7FD"/>
              </a:solidFill>
            </a:endParaRPr>
          </a:p>
        </p:txBody>
      </p:sp>
      <p:pic>
        <p:nvPicPr>
          <p:cNvPr id="9" name="Picture 8">
            <a:extLst>
              <a:ext uri="{FF2B5EF4-FFF2-40B4-BE49-F238E27FC236}">
                <a16:creationId xmlns:a16="http://schemas.microsoft.com/office/drawing/2014/main" id="{AF3198B2-3C97-C646-8ECF-6EC94448AD8D}"/>
              </a:ext>
            </a:extLst>
          </p:cNvPr>
          <p:cNvPicPr>
            <a:picLocks noChangeAspect="1"/>
          </p:cNvPicPr>
          <p:nvPr/>
        </p:nvPicPr>
        <p:blipFill rotWithShape="1">
          <a:blip r:embed="rId2"/>
          <a:srcRect l="4040" r="8035"/>
          <a:stretch/>
        </p:blipFill>
        <p:spPr>
          <a:xfrm>
            <a:off x="5972176" y="0"/>
            <a:ext cx="6219824" cy="6654800"/>
          </a:xfrm>
          <a:prstGeom prst="rect">
            <a:avLst/>
          </a:prstGeom>
        </p:spPr>
      </p:pic>
      <p:sp>
        <p:nvSpPr>
          <p:cNvPr id="2" name="Title 1">
            <a:extLst>
              <a:ext uri="{FF2B5EF4-FFF2-40B4-BE49-F238E27FC236}">
                <a16:creationId xmlns:a16="http://schemas.microsoft.com/office/drawing/2014/main" id="{3A884AAB-6186-40DA-9930-AE4858B818F4}"/>
              </a:ext>
            </a:extLst>
          </p:cNvPr>
          <p:cNvSpPr>
            <a:spLocks noGrp="1"/>
          </p:cNvSpPr>
          <p:nvPr>
            <p:ph type="title"/>
          </p:nvPr>
        </p:nvSpPr>
        <p:spPr>
          <a:xfrm>
            <a:off x="1271588" y="770218"/>
            <a:ext cx="4014787" cy="1656302"/>
          </a:xfrm>
        </p:spPr>
        <p:txBody>
          <a:bodyPr>
            <a:noAutofit/>
          </a:bodyPr>
          <a:lstStyle/>
          <a:p>
            <a:r>
              <a:rPr lang="en-US" b="1" dirty="0">
                <a:solidFill>
                  <a:srgbClr val="1743A6"/>
                </a:solidFill>
                <a:latin typeface="Times" panose="02020603050405020304" pitchFamily="18" charset="0"/>
                <a:cs typeface="Times" panose="02020603050405020304" pitchFamily="18" charset="0"/>
              </a:rPr>
              <a:t>Strengthening </a:t>
            </a:r>
            <a:br>
              <a:rPr lang="en-US" b="1" dirty="0">
                <a:solidFill>
                  <a:srgbClr val="1743A6"/>
                </a:solidFill>
                <a:latin typeface="Times" panose="02020603050405020304" pitchFamily="18" charset="0"/>
                <a:cs typeface="Times" panose="02020603050405020304" pitchFamily="18" charset="0"/>
              </a:rPr>
            </a:br>
            <a:r>
              <a:rPr lang="en-US" b="1" dirty="0">
                <a:solidFill>
                  <a:srgbClr val="1743A6"/>
                </a:solidFill>
                <a:latin typeface="Times" panose="02020603050405020304" pitchFamily="18" charset="0"/>
                <a:cs typeface="Times" panose="02020603050405020304" pitchFamily="18" charset="0"/>
              </a:rPr>
              <a:t>Our Collective Power</a:t>
            </a:r>
            <a:endParaRPr lang="en-US" dirty="0">
              <a:solidFill>
                <a:srgbClr val="1743A6"/>
              </a:solidFill>
              <a:latin typeface="Times" panose="02020603050405020304" pitchFamily="18" charset="0"/>
              <a:cs typeface="Times" panose="02020603050405020304" pitchFamily="18" charset="0"/>
            </a:endParaRPr>
          </a:p>
        </p:txBody>
      </p:sp>
      <p:sp>
        <p:nvSpPr>
          <p:cNvPr id="3" name="Content Placeholder 2">
            <a:extLst>
              <a:ext uri="{FF2B5EF4-FFF2-40B4-BE49-F238E27FC236}">
                <a16:creationId xmlns:a16="http://schemas.microsoft.com/office/drawing/2014/main" id="{686E1C31-9F75-46AC-A54E-1B3CC7EE238E}"/>
              </a:ext>
            </a:extLst>
          </p:cNvPr>
          <p:cNvSpPr>
            <a:spLocks noGrp="1"/>
          </p:cNvSpPr>
          <p:nvPr>
            <p:ph idx="1"/>
          </p:nvPr>
        </p:nvSpPr>
        <p:spPr>
          <a:xfrm>
            <a:off x="1271588" y="2583687"/>
            <a:ext cx="4493108" cy="3372339"/>
          </a:xfrm>
        </p:spPr>
        <p:txBody>
          <a:bodyPr>
            <a:noAutofit/>
          </a:bodyPr>
          <a:lstStyle/>
          <a:p>
            <a:pPr marL="0" indent="0">
              <a:lnSpc>
                <a:spcPct val="100000"/>
              </a:lnSpc>
              <a:buNone/>
            </a:pPr>
            <a:r>
              <a:rPr lang="en-US" sz="2400" dirty="0"/>
              <a:t>We believe that highly-skilled professionals should have a voice in their workplace. After all, a good working environment is a good learning environment.</a:t>
            </a:r>
          </a:p>
          <a:p>
            <a:pPr marL="0" indent="0">
              <a:lnSpc>
                <a:spcPct val="100000"/>
              </a:lnSpc>
              <a:buNone/>
            </a:pPr>
            <a:r>
              <a:rPr lang="en-US" sz="2400" dirty="0"/>
              <a:t>CTA supports your local leaders negotiate fair wages and healthcare benefits for all members.</a:t>
            </a:r>
          </a:p>
        </p:txBody>
      </p:sp>
      <p:sp>
        <p:nvSpPr>
          <p:cNvPr id="10" name="Rectangle 9">
            <a:extLst>
              <a:ext uri="{FF2B5EF4-FFF2-40B4-BE49-F238E27FC236}">
                <a16:creationId xmlns:a16="http://schemas.microsoft.com/office/drawing/2014/main" id="{E7E8BFCE-5CA7-2845-AC3F-CCF77CFD2629}"/>
              </a:ext>
            </a:extLst>
          </p:cNvPr>
          <p:cNvSpPr/>
          <p:nvPr/>
        </p:nvSpPr>
        <p:spPr>
          <a:xfrm>
            <a:off x="11081140" y="0"/>
            <a:ext cx="1110860" cy="914400"/>
          </a:xfrm>
          <a:prstGeom prst="rect">
            <a:avLst/>
          </a:prstGeom>
          <a:gradFill>
            <a:gsLst>
              <a:gs pos="15000">
                <a:srgbClr val="1743A6"/>
              </a:gs>
              <a:gs pos="89000">
                <a:srgbClr val="5CC1FA"/>
              </a:gs>
            </a:gsLst>
            <a:lin ang="3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1E59AD2-D7BF-6240-B0D1-1CCC51E8A8FA}"/>
              </a:ext>
            </a:extLst>
          </p:cNvPr>
          <p:cNvPicPr>
            <a:picLocks noChangeAspect="1"/>
          </p:cNvPicPr>
          <p:nvPr/>
        </p:nvPicPr>
        <p:blipFill>
          <a:blip r:embed="rId3"/>
          <a:stretch>
            <a:fillRect/>
          </a:stretch>
        </p:blipFill>
        <p:spPr>
          <a:xfrm>
            <a:off x="11254923" y="244221"/>
            <a:ext cx="763294" cy="425958"/>
          </a:xfrm>
          <a:prstGeom prst="rect">
            <a:avLst/>
          </a:prstGeom>
        </p:spPr>
      </p:pic>
    </p:spTree>
    <p:extLst>
      <p:ext uri="{BB962C8B-B14F-4D97-AF65-F5344CB8AC3E}">
        <p14:creationId xmlns:p14="http://schemas.microsoft.com/office/powerpoint/2010/main" val="1111046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posing for the camera&#10;&#10;Description automatically generated">
            <a:extLst>
              <a:ext uri="{FF2B5EF4-FFF2-40B4-BE49-F238E27FC236}">
                <a16:creationId xmlns:a16="http://schemas.microsoft.com/office/drawing/2014/main" id="{AD634CA1-7008-FE42-B980-9D68F2C69551}"/>
              </a:ext>
            </a:extLst>
          </p:cNvPr>
          <p:cNvPicPr>
            <a:picLocks noChangeAspect="1"/>
          </p:cNvPicPr>
          <p:nvPr/>
        </p:nvPicPr>
        <p:blipFill rotWithShape="1">
          <a:blip r:embed="rId2">
            <a:extLst>
              <a:ext uri="{28A0092B-C50C-407E-A947-70E740481C1C}">
                <a14:useLocalDpi xmlns:a14="http://schemas.microsoft.com/office/drawing/2010/main" val="0"/>
              </a:ext>
            </a:extLst>
          </a:blip>
          <a:srcRect t="5385" b="10515"/>
          <a:stretch/>
        </p:blipFill>
        <p:spPr>
          <a:xfrm>
            <a:off x="-12119" y="-2"/>
            <a:ext cx="12204119" cy="6831812"/>
          </a:xfrm>
          <a:prstGeom prst="rect">
            <a:avLst/>
          </a:prstGeom>
        </p:spPr>
      </p:pic>
      <p:sp>
        <p:nvSpPr>
          <p:cNvPr id="9" name="Rectangle 8">
            <a:extLst>
              <a:ext uri="{FF2B5EF4-FFF2-40B4-BE49-F238E27FC236}">
                <a16:creationId xmlns:a16="http://schemas.microsoft.com/office/drawing/2014/main" id="{68C8BA4E-432B-594E-A35B-F4B9159BCEC5}"/>
              </a:ext>
            </a:extLst>
          </p:cNvPr>
          <p:cNvSpPr/>
          <p:nvPr/>
        </p:nvSpPr>
        <p:spPr>
          <a:xfrm>
            <a:off x="0" y="385762"/>
            <a:ext cx="12191999" cy="6472238"/>
          </a:xfrm>
          <a:prstGeom prst="rect">
            <a:avLst/>
          </a:prstGeom>
          <a:gradFill>
            <a:gsLst>
              <a:gs pos="1000">
                <a:schemeClr val="bg1">
                  <a:alpha val="0"/>
                </a:schemeClr>
              </a:gs>
              <a:gs pos="61000">
                <a:schemeClr val="tx1">
                  <a:alpha val="7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0C27FB-9E51-4550-B1BE-751BD18D33C5}"/>
              </a:ext>
            </a:extLst>
          </p:cNvPr>
          <p:cNvSpPr>
            <a:spLocks noGrp="1"/>
          </p:cNvSpPr>
          <p:nvPr>
            <p:ph type="title"/>
          </p:nvPr>
        </p:nvSpPr>
        <p:spPr>
          <a:xfrm>
            <a:off x="900113" y="3210242"/>
            <a:ext cx="10515600" cy="728661"/>
          </a:xfrm>
        </p:spPr>
        <p:txBody>
          <a:bodyPr>
            <a:normAutofit/>
          </a:bodyPr>
          <a:lstStyle/>
          <a:p>
            <a:r>
              <a:rPr lang="en-US" b="1" dirty="0">
                <a:solidFill>
                  <a:srgbClr val="FFE699"/>
                </a:solidFill>
                <a:latin typeface="Times" panose="02020603050405020304" pitchFamily="18" charset="0"/>
                <a:cs typeface="Times" panose="02020603050405020304" pitchFamily="18" charset="0"/>
              </a:rPr>
              <a:t>Professional Growth Opportunities</a:t>
            </a:r>
            <a:endParaRPr lang="en-US" dirty="0">
              <a:solidFill>
                <a:srgbClr val="FFE699"/>
              </a:solidFill>
              <a:latin typeface="Times" panose="02020603050405020304" pitchFamily="18" charset="0"/>
              <a:cs typeface="Times" panose="02020603050405020304" pitchFamily="18" charset="0"/>
            </a:endParaRPr>
          </a:p>
        </p:txBody>
      </p:sp>
      <p:sp>
        <p:nvSpPr>
          <p:cNvPr id="3" name="Content Placeholder 2">
            <a:extLst>
              <a:ext uri="{FF2B5EF4-FFF2-40B4-BE49-F238E27FC236}">
                <a16:creationId xmlns:a16="http://schemas.microsoft.com/office/drawing/2014/main" id="{B6A6CF48-449F-47C6-9BA9-F6074F71E999}"/>
              </a:ext>
            </a:extLst>
          </p:cNvPr>
          <p:cNvSpPr>
            <a:spLocks noGrp="1"/>
          </p:cNvSpPr>
          <p:nvPr>
            <p:ph idx="1"/>
          </p:nvPr>
        </p:nvSpPr>
        <p:spPr>
          <a:xfrm>
            <a:off x="868017" y="3835886"/>
            <a:ext cx="10515600" cy="2843212"/>
          </a:xfrm>
        </p:spPr>
        <p:txBody>
          <a:bodyPr>
            <a:noAutofit/>
          </a:bodyPr>
          <a:lstStyle/>
          <a:p>
            <a:pPr marL="0" indent="0">
              <a:lnSpc>
                <a:spcPct val="100000"/>
              </a:lnSpc>
              <a:buNone/>
            </a:pPr>
            <a:r>
              <a:rPr lang="en-US" sz="2400" dirty="0">
                <a:solidFill>
                  <a:schemeClr val="bg1"/>
                </a:solidFill>
              </a:rPr>
              <a:t>Improve your professional skills at the </a:t>
            </a:r>
            <a:r>
              <a:rPr lang="en-US" sz="2400" b="1" dirty="0">
                <a:solidFill>
                  <a:schemeClr val="bg1"/>
                </a:solidFill>
              </a:rPr>
              <a:t>New Educator Weekends</a:t>
            </a:r>
            <a:r>
              <a:rPr lang="en-US" sz="2400" dirty="0">
                <a:solidFill>
                  <a:schemeClr val="bg1"/>
                </a:solidFill>
              </a:rPr>
              <a:t>, </a:t>
            </a:r>
            <a:r>
              <a:rPr lang="en-US" sz="2400" b="1" dirty="0">
                <a:solidFill>
                  <a:schemeClr val="bg1"/>
                </a:solidFill>
              </a:rPr>
              <a:t>Good Teaching Conferences</a:t>
            </a:r>
            <a:r>
              <a:rPr lang="en-US" sz="2400" dirty="0">
                <a:solidFill>
                  <a:schemeClr val="bg1"/>
                </a:solidFill>
              </a:rPr>
              <a:t>, or other conferences offered each year. </a:t>
            </a:r>
          </a:p>
          <a:p>
            <a:pPr marL="0" indent="0">
              <a:lnSpc>
                <a:spcPct val="100000"/>
              </a:lnSpc>
              <a:buNone/>
            </a:pPr>
            <a:r>
              <a:rPr lang="en-US" sz="2400" dirty="0">
                <a:solidFill>
                  <a:schemeClr val="bg1"/>
                </a:solidFill>
              </a:rPr>
              <a:t>And attend one (or many) of CTA’s Professional Development trainings…now virtual.  You’ll learn how to connect with your students remotely, brush up on skills for distant teaching, and become a more well-rounded teacher. </a:t>
            </a:r>
          </a:p>
          <a:p>
            <a:pPr marL="0" indent="0">
              <a:lnSpc>
                <a:spcPct val="100000"/>
              </a:lnSpc>
              <a:buNone/>
            </a:pPr>
            <a:endParaRPr lang="en-US" sz="2400" b="1" dirty="0">
              <a:solidFill>
                <a:schemeClr val="bg1"/>
              </a:solidFill>
            </a:endParaRPr>
          </a:p>
          <a:p>
            <a:pPr marL="0" indent="0">
              <a:lnSpc>
                <a:spcPct val="100000"/>
              </a:lnSpc>
              <a:buNone/>
            </a:pPr>
            <a:endParaRPr lang="en-US" sz="2400" dirty="0">
              <a:solidFill>
                <a:schemeClr val="bg1"/>
              </a:solidFill>
            </a:endParaRPr>
          </a:p>
          <a:p>
            <a:pPr>
              <a:lnSpc>
                <a:spcPct val="100000"/>
              </a:lnSpc>
            </a:pPr>
            <a:endParaRPr lang="en-US" sz="2400" dirty="0">
              <a:solidFill>
                <a:schemeClr val="bg1"/>
              </a:solidFill>
            </a:endParaRPr>
          </a:p>
        </p:txBody>
      </p:sp>
      <p:sp>
        <p:nvSpPr>
          <p:cNvPr id="10" name="Rectangle 9">
            <a:extLst>
              <a:ext uri="{FF2B5EF4-FFF2-40B4-BE49-F238E27FC236}">
                <a16:creationId xmlns:a16="http://schemas.microsoft.com/office/drawing/2014/main" id="{B556779F-30DC-EA47-83D4-FC1A661C5D4B}"/>
              </a:ext>
            </a:extLst>
          </p:cNvPr>
          <p:cNvSpPr/>
          <p:nvPr/>
        </p:nvSpPr>
        <p:spPr>
          <a:xfrm>
            <a:off x="11081140" y="0"/>
            <a:ext cx="1110860" cy="914400"/>
          </a:xfrm>
          <a:prstGeom prst="rect">
            <a:avLst/>
          </a:prstGeom>
          <a:gradFill>
            <a:gsLst>
              <a:gs pos="15000">
                <a:srgbClr val="1743A6"/>
              </a:gs>
              <a:gs pos="89000">
                <a:srgbClr val="5CC1FA"/>
              </a:gs>
            </a:gsLst>
            <a:lin ang="3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B0F9781-7A92-B443-BE4B-0204BB266076}"/>
              </a:ext>
            </a:extLst>
          </p:cNvPr>
          <p:cNvPicPr>
            <a:picLocks noChangeAspect="1"/>
          </p:cNvPicPr>
          <p:nvPr/>
        </p:nvPicPr>
        <p:blipFill>
          <a:blip r:embed="rId3"/>
          <a:stretch>
            <a:fillRect/>
          </a:stretch>
        </p:blipFill>
        <p:spPr>
          <a:xfrm>
            <a:off x="11254923" y="244221"/>
            <a:ext cx="763294" cy="425958"/>
          </a:xfrm>
          <a:prstGeom prst="rect">
            <a:avLst/>
          </a:prstGeom>
        </p:spPr>
      </p:pic>
      <p:sp>
        <p:nvSpPr>
          <p:cNvPr id="12" name="Rounded Rectangle 15">
            <a:extLst>
              <a:ext uri="{FF2B5EF4-FFF2-40B4-BE49-F238E27FC236}">
                <a16:creationId xmlns:a16="http://schemas.microsoft.com/office/drawing/2014/main" id="{A91ECECE-3B73-4B2F-9D5B-477901C7A1AF}"/>
              </a:ext>
            </a:extLst>
          </p:cNvPr>
          <p:cNvSpPr/>
          <p:nvPr/>
        </p:nvSpPr>
        <p:spPr>
          <a:xfrm>
            <a:off x="900113" y="5941058"/>
            <a:ext cx="3075944" cy="608945"/>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42D336A6-8E11-4ECB-8F0A-D5214A903C5F}"/>
              </a:ext>
            </a:extLst>
          </p:cNvPr>
          <p:cNvSpPr txBox="1">
            <a:spLocks/>
          </p:cNvSpPr>
          <p:nvPr/>
        </p:nvSpPr>
        <p:spPr>
          <a:xfrm>
            <a:off x="898326" y="6072502"/>
            <a:ext cx="3058924" cy="47774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solidFill>
                  <a:schemeClr val="accent1"/>
                </a:solidFill>
                <a:hlinkClick r:id="rId4">
                  <a:extLst>
                    <a:ext uri="{A12FA001-AC4F-418D-AE19-62706E023703}">
                      <ahyp:hlinkClr xmlns:ahyp="http://schemas.microsoft.com/office/drawing/2018/hyperlinkcolor" val="tx"/>
                    </a:ext>
                  </a:extLst>
                </a:hlinkClick>
              </a:rPr>
              <a:t>www.CTA.org/events</a:t>
            </a:r>
            <a:endParaRPr lang="en-US" sz="1800" b="1" dirty="0">
              <a:solidFill>
                <a:schemeClr val="accent1"/>
              </a:solidFill>
              <a:latin typeface="Arial Black"/>
            </a:endParaRPr>
          </a:p>
        </p:txBody>
      </p:sp>
    </p:spTree>
    <p:extLst>
      <p:ext uri="{BB962C8B-B14F-4D97-AF65-F5344CB8AC3E}">
        <p14:creationId xmlns:p14="http://schemas.microsoft.com/office/powerpoint/2010/main" val="61776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3FD85A-4B67-D344-BE01-13CDE7BF112F}"/>
              </a:ext>
            </a:extLst>
          </p:cNvPr>
          <p:cNvPicPr>
            <a:picLocks noChangeAspect="1"/>
          </p:cNvPicPr>
          <p:nvPr/>
        </p:nvPicPr>
        <p:blipFill rotWithShape="1">
          <a:blip r:embed="rId2">
            <a:extLst>
              <a:ext uri="{28A0092B-C50C-407E-A947-70E740481C1C}">
                <a14:useLocalDpi xmlns:a14="http://schemas.microsoft.com/office/drawing/2010/main" val="0"/>
              </a:ext>
            </a:extLst>
          </a:blip>
          <a:srcRect r="697" b="16213"/>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A19F791C-B0AA-414C-9D6B-CC0D5A88AB8C}"/>
              </a:ext>
            </a:extLst>
          </p:cNvPr>
          <p:cNvSpPr/>
          <p:nvPr/>
        </p:nvSpPr>
        <p:spPr>
          <a:xfrm>
            <a:off x="0" y="670179"/>
            <a:ext cx="12192000" cy="6187822"/>
          </a:xfrm>
          <a:prstGeom prst="rect">
            <a:avLst/>
          </a:prstGeom>
          <a:gradFill>
            <a:gsLst>
              <a:gs pos="1000">
                <a:srgbClr val="FFFFFF">
                  <a:alpha val="0"/>
                </a:srgbClr>
              </a:gs>
              <a:gs pos="100000">
                <a:srgbClr val="000000">
                  <a:alpha val="36000"/>
                </a:srgbClr>
              </a:gs>
              <a:gs pos="68000">
                <a:srgbClr val="000000">
                  <a:alpha val="6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0C27FB-9E51-4550-B1BE-751BD18D33C5}"/>
              </a:ext>
            </a:extLst>
          </p:cNvPr>
          <p:cNvSpPr>
            <a:spLocks noGrp="1"/>
          </p:cNvSpPr>
          <p:nvPr>
            <p:ph type="title"/>
          </p:nvPr>
        </p:nvSpPr>
        <p:spPr>
          <a:xfrm>
            <a:off x="900113" y="2713290"/>
            <a:ext cx="10515600" cy="728661"/>
          </a:xfrm>
        </p:spPr>
        <p:txBody>
          <a:bodyPr>
            <a:normAutofit/>
          </a:bodyPr>
          <a:lstStyle/>
          <a:p>
            <a:r>
              <a:rPr lang="en-US" b="1" dirty="0">
                <a:solidFill>
                  <a:srgbClr val="FFE699"/>
                </a:solidFill>
                <a:latin typeface="Times" panose="02020603050405020304" pitchFamily="18" charset="0"/>
                <a:cs typeface="Times" panose="02020603050405020304" pitchFamily="18" charset="0"/>
              </a:rPr>
              <a:t>Scholarships &amp; Grants</a:t>
            </a:r>
            <a:endParaRPr lang="en-US" dirty="0">
              <a:solidFill>
                <a:srgbClr val="FFE699"/>
              </a:solidFill>
              <a:latin typeface="Times" panose="02020603050405020304" pitchFamily="18" charset="0"/>
              <a:cs typeface="Times" panose="02020603050405020304" pitchFamily="18" charset="0"/>
            </a:endParaRPr>
          </a:p>
        </p:txBody>
      </p:sp>
      <p:sp>
        <p:nvSpPr>
          <p:cNvPr id="3" name="Content Placeholder 2">
            <a:extLst>
              <a:ext uri="{FF2B5EF4-FFF2-40B4-BE49-F238E27FC236}">
                <a16:creationId xmlns:a16="http://schemas.microsoft.com/office/drawing/2014/main" id="{B6A6CF48-449F-47C6-9BA9-F6074F71E999}"/>
              </a:ext>
            </a:extLst>
          </p:cNvPr>
          <p:cNvSpPr>
            <a:spLocks noGrp="1"/>
          </p:cNvSpPr>
          <p:nvPr>
            <p:ph idx="1"/>
          </p:nvPr>
        </p:nvSpPr>
        <p:spPr>
          <a:xfrm>
            <a:off x="838200" y="3438324"/>
            <a:ext cx="9655098" cy="2457450"/>
          </a:xfrm>
        </p:spPr>
        <p:txBody>
          <a:bodyPr>
            <a:noAutofit/>
          </a:bodyPr>
          <a:lstStyle/>
          <a:p>
            <a:pPr marL="0" indent="0">
              <a:lnSpc>
                <a:spcPct val="100000"/>
              </a:lnSpc>
              <a:buNone/>
            </a:pPr>
            <a:r>
              <a:rPr lang="en-US" sz="2400" dirty="0">
                <a:solidFill>
                  <a:schemeClr val="bg1"/>
                </a:solidFill>
              </a:rPr>
              <a:t>CTA offers a number of scholarships and awards to educators and members of the community who promote quality public education and impact their students and community. </a:t>
            </a:r>
          </a:p>
          <a:p>
            <a:pPr marL="0" indent="0">
              <a:lnSpc>
                <a:spcPct val="100000"/>
              </a:lnSpc>
              <a:buNone/>
            </a:pPr>
            <a:r>
              <a:rPr lang="en-US" sz="2400" dirty="0">
                <a:solidFill>
                  <a:schemeClr val="bg1"/>
                </a:solidFill>
              </a:rPr>
              <a:t>Through CTA’s Institute for Teaching, we award innovation grants every year to members who need extra money to bring their ideas to life.</a:t>
            </a:r>
          </a:p>
        </p:txBody>
      </p:sp>
      <p:sp>
        <p:nvSpPr>
          <p:cNvPr id="10" name="Rectangle 9">
            <a:extLst>
              <a:ext uri="{FF2B5EF4-FFF2-40B4-BE49-F238E27FC236}">
                <a16:creationId xmlns:a16="http://schemas.microsoft.com/office/drawing/2014/main" id="{B556779F-30DC-EA47-83D4-FC1A661C5D4B}"/>
              </a:ext>
            </a:extLst>
          </p:cNvPr>
          <p:cNvSpPr/>
          <p:nvPr/>
        </p:nvSpPr>
        <p:spPr>
          <a:xfrm>
            <a:off x="11081140" y="0"/>
            <a:ext cx="1110860" cy="914400"/>
          </a:xfrm>
          <a:prstGeom prst="rect">
            <a:avLst/>
          </a:prstGeom>
          <a:gradFill>
            <a:gsLst>
              <a:gs pos="15000">
                <a:srgbClr val="1743A6"/>
              </a:gs>
              <a:gs pos="89000">
                <a:srgbClr val="5CC1FA"/>
              </a:gs>
            </a:gsLst>
            <a:lin ang="3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B0F9781-7A92-B443-BE4B-0204BB266076}"/>
              </a:ext>
            </a:extLst>
          </p:cNvPr>
          <p:cNvPicPr>
            <a:picLocks noChangeAspect="1"/>
          </p:cNvPicPr>
          <p:nvPr/>
        </p:nvPicPr>
        <p:blipFill>
          <a:blip r:embed="rId3"/>
          <a:stretch>
            <a:fillRect/>
          </a:stretch>
        </p:blipFill>
        <p:spPr>
          <a:xfrm>
            <a:off x="11254923" y="244221"/>
            <a:ext cx="763294" cy="425958"/>
          </a:xfrm>
          <a:prstGeom prst="rect">
            <a:avLst/>
          </a:prstGeom>
        </p:spPr>
      </p:pic>
      <p:sp>
        <p:nvSpPr>
          <p:cNvPr id="12" name="Rounded Rectangle 15">
            <a:extLst>
              <a:ext uri="{FF2B5EF4-FFF2-40B4-BE49-F238E27FC236}">
                <a16:creationId xmlns:a16="http://schemas.microsoft.com/office/drawing/2014/main" id="{2F49EB2C-2CC7-4325-82F4-380D08B51B28}"/>
              </a:ext>
            </a:extLst>
          </p:cNvPr>
          <p:cNvSpPr/>
          <p:nvPr/>
        </p:nvSpPr>
        <p:spPr>
          <a:xfrm>
            <a:off x="900113" y="5772095"/>
            <a:ext cx="3075944" cy="608945"/>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A19D9409-64EF-4734-94DE-037B0707869F}"/>
              </a:ext>
            </a:extLst>
          </p:cNvPr>
          <p:cNvSpPr txBox="1">
            <a:spLocks/>
          </p:cNvSpPr>
          <p:nvPr/>
        </p:nvSpPr>
        <p:spPr>
          <a:xfrm>
            <a:off x="898326" y="5883661"/>
            <a:ext cx="3058924" cy="47774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1800" b="1" dirty="0">
                <a:solidFill>
                  <a:schemeClr val="accent1"/>
                </a:solidFill>
                <a:hlinkClick r:id="rId4">
                  <a:extLst>
                    <a:ext uri="{A12FA001-AC4F-418D-AE19-62706E023703}">
                      <ahyp:hlinkClr xmlns:ahyp="http://schemas.microsoft.com/office/drawing/2018/hyperlinkcolor" val="tx"/>
                    </a:ext>
                  </a:extLst>
                </a:hlinkClick>
              </a:rPr>
              <a:t>www.CTA.org/scholarships</a:t>
            </a:r>
            <a:r>
              <a:rPr lang="en-US" sz="1800" b="1" dirty="0">
                <a:solidFill>
                  <a:schemeClr val="accent1"/>
                </a:solidFill>
              </a:rPr>
              <a:t>   </a:t>
            </a:r>
            <a:r>
              <a:rPr lang="en-US" sz="1800" dirty="0">
                <a:solidFill>
                  <a:schemeClr val="accent1"/>
                </a:solidFill>
              </a:rPr>
              <a:t> </a:t>
            </a:r>
          </a:p>
        </p:txBody>
      </p:sp>
    </p:spTree>
    <p:extLst>
      <p:ext uri="{BB962C8B-B14F-4D97-AF65-F5344CB8AC3E}">
        <p14:creationId xmlns:p14="http://schemas.microsoft.com/office/powerpoint/2010/main" val="418227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around each other&#10;&#10;Description automatically generated">
            <a:extLst>
              <a:ext uri="{FF2B5EF4-FFF2-40B4-BE49-F238E27FC236}">
                <a16:creationId xmlns:a16="http://schemas.microsoft.com/office/drawing/2014/main" id="{699967D5-A271-0741-ADA5-3DB9B8468863}"/>
              </a:ext>
            </a:extLst>
          </p:cNvPr>
          <p:cNvPicPr>
            <a:picLocks noChangeAspect="1"/>
          </p:cNvPicPr>
          <p:nvPr/>
        </p:nvPicPr>
        <p:blipFill rotWithShape="1">
          <a:blip r:embed="rId2">
            <a:extLst>
              <a:ext uri="{28A0092B-C50C-407E-A947-70E740481C1C}">
                <a14:useLocalDpi xmlns:a14="http://schemas.microsoft.com/office/drawing/2010/main" val="0"/>
              </a:ext>
            </a:extLst>
          </a:blip>
          <a:srcRect l="17072" t="2834" r="2764"/>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F4E7F1C-652B-6F44-90FA-5D82BA7AB103}"/>
              </a:ext>
            </a:extLst>
          </p:cNvPr>
          <p:cNvSpPr/>
          <p:nvPr/>
        </p:nvSpPr>
        <p:spPr>
          <a:xfrm>
            <a:off x="0" y="390111"/>
            <a:ext cx="12192000" cy="6457950"/>
          </a:xfrm>
          <a:prstGeom prst="rect">
            <a:avLst/>
          </a:prstGeom>
          <a:gradFill>
            <a:gsLst>
              <a:gs pos="1000">
                <a:schemeClr val="bg1">
                  <a:alpha val="0"/>
                </a:schemeClr>
              </a:gs>
              <a:gs pos="48000">
                <a:schemeClr val="tx1">
                  <a:alpha val="7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082F6F-B9A4-4E3C-A274-B9745EB16E9B}"/>
              </a:ext>
            </a:extLst>
          </p:cNvPr>
          <p:cNvSpPr>
            <a:spLocks noGrp="1"/>
          </p:cNvSpPr>
          <p:nvPr>
            <p:ph type="title"/>
          </p:nvPr>
        </p:nvSpPr>
        <p:spPr>
          <a:xfrm>
            <a:off x="838200" y="3604732"/>
            <a:ext cx="10515600" cy="720725"/>
          </a:xfrm>
        </p:spPr>
        <p:txBody>
          <a:bodyPr>
            <a:noAutofit/>
          </a:bodyPr>
          <a:lstStyle/>
          <a:p>
            <a:pPr>
              <a:lnSpc>
                <a:spcPct val="100000"/>
              </a:lnSpc>
            </a:pPr>
            <a:r>
              <a:rPr lang="en-US" b="1" dirty="0">
                <a:solidFill>
                  <a:srgbClr val="FFE699"/>
                </a:solidFill>
                <a:latin typeface="Times" panose="02020603050405020304" pitchFamily="18" charset="0"/>
                <a:cs typeface="Times" panose="02020603050405020304" pitchFamily="18" charset="0"/>
              </a:rPr>
              <a:t>Advocating for You and Your Students</a:t>
            </a:r>
            <a:endParaRPr lang="en-US" dirty="0">
              <a:solidFill>
                <a:srgbClr val="FFE699"/>
              </a:solidFill>
              <a:latin typeface="Times" panose="02020603050405020304" pitchFamily="18" charset="0"/>
              <a:cs typeface="Times" panose="02020603050405020304" pitchFamily="18" charset="0"/>
            </a:endParaRPr>
          </a:p>
        </p:txBody>
      </p:sp>
      <p:sp>
        <p:nvSpPr>
          <p:cNvPr id="3" name="Content Placeholder 2">
            <a:extLst>
              <a:ext uri="{FF2B5EF4-FFF2-40B4-BE49-F238E27FC236}">
                <a16:creationId xmlns:a16="http://schemas.microsoft.com/office/drawing/2014/main" id="{4E56C860-4329-4AD8-A619-71CD9B78E5E1}"/>
              </a:ext>
            </a:extLst>
          </p:cNvPr>
          <p:cNvSpPr>
            <a:spLocks noGrp="1"/>
          </p:cNvSpPr>
          <p:nvPr>
            <p:ph idx="1"/>
          </p:nvPr>
        </p:nvSpPr>
        <p:spPr>
          <a:xfrm>
            <a:off x="838200" y="4392971"/>
            <a:ext cx="10515600" cy="1843088"/>
          </a:xfrm>
        </p:spPr>
        <p:txBody>
          <a:bodyPr>
            <a:noAutofit/>
          </a:bodyPr>
          <a:lstStyle/>
          <a:p>
            <a:pPr marL="0" indent="0">
              <a:buNone/>
            </a:pPr>
            <a:r>
              <a:rPr lang="en-US" sz="2400" dirty="0">
                <a:solidFill>
                  <a:schemeClr val="bg1"/>
                </a:solidFill>
              </a:rPr>
              <a:t>CTA has built a legacy of standing together and working for our members, our students, our craft and the belief that public education is a cornerstone of American democracy. That belief drives our advocacy at the State Capitol and our nation’s Capitol, as well as our local school board meetings. </a:t>
            </a:r>
          </a:p>
          <a:p>
            <a:pPr marL="0" indent="0">
              <a:buNone/>
            </a:pPr>
            <a:r>
              <a:rPr lang="en-US" sz="2400" dirty="0">
                <a:solidFill>
                  <a:schemeClr val="bg1"/>
                </a:solidFill>
              </a:rPr>
              <a:t>And, in the event that you need us, you’ve got a legal advocate to represent you on work-related issues. </a:t>
            </a:r>
          </a:p>
          <a:p>
            <a:pPr marL="0" indent="0">
              <a:lnSpc>
                <a:spcPct val="100000"/>
              </a:lnSpc>
              <a:buNone/>
            </a:pPr>
            <a:endParaRPr lang="en-US" sz="2400" dirty="0">
              <a:solidFill>
                <a:schemeClr val="bg1"/>
              </a:solidFill>
              <a:latin typeface="Sailec" pitchFamily="2" charset="77"/>
            </a:endParaRPr>
          </a:p>
        </p:txBody>
      </p:sp>
      <p:sp>
        <p:nvSpPr>
          <p:cNvPr id="4" name="TextBox 3">
            <a:extLst>
              <a:ext uri="{FF2B5EF4-FFF2-40B4-BE49-F238E27FC236}">
                <a16:creationId xmlns:a16="http://schemas.microsoft.com/office/drawing/2014/main" id="{598A1011-3B58-714F-A8A1-EC875FB5F069}"/>
              </a:ext>
            </a:extLst>
          </p:cNvPr>
          <p:cNvSpPr txBox="1"/>
          <p:nvPr/>
        </p:nvSpPr>
        <p:spPr>
          <a:xfrm>
            <a:off x="838199" y="3244708"/>
            <a:ext cx="8663609" cy="461665"/>
          </a:xfrm>
          <a:prstGeom prst="rect">
            <a:avLst/>
          </a:prstGeom>
          <a:noFill/>
        </p:spPr>
        <p:txBody>
          <a:bodyPr wrap="square" rtlCol="0">
            <a:spAutoFit/>
          </a:bodyPr>
          <a:lstStyle/>
          <a:p>
            <a:r>
              <a:rPr lang="en-US" sz="2400" b="1" spc="500" dirty="0">
                <a:solidFill>
                  <a:schemeClr val="bg1"/>
                </a:solidFill>
              </a:rPr>
              <a:t>YOUR VOICE ON LOCAL, STATE &amp; NATIONAL</a:t>
            </a:r>
          </a:p>
        </p:txBody>
      </p:sp>
      <p:sp>
        <p:nvSpPr>
          <p:cNvPr id="13" name="Rectangle 12">
            <a:extLst>
              <a:ext uri="{FF2B5EF4-FFF2-40B4-BE49-F238E27FC236}">
                <a16:creationId xmlns:a16="http://schemas.microsoft.com/office/drawing/2014/main" id="{EFD21615-E0E1-4341-847F-B2A0F7D1741B}"/>
              </a:ext>
            </a:extLst>
          </p:cNvPr>
          <p:cNvSpPr/>
          <p:nvPr/>
        </p:nvSpPr>
        <p:spPr>
          <a:xfrm>
            <a:off x="11081140" y="0"/>
            <a:ext cx="1110860" cy="914400"/>
          </a:xfrm>
          <a:prstGeom prst="rect">
            <a:avLst/>
          </a:prstGeom>
          <a:gradFill>
            <a:gsLst>
              <a:gs pos="15000">
                <a:srgbClr val="1743A6"/>
              </a:gs>
              <a:gs pos="89000">
                <a:srgbClr val="5CC1FA"/>
              </a:gs>
            </a:gsLst>
            <a:lin ang="3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EC8F11C-A74F-D647-9F51-1102AFE66A22}"/>
              </a:ext>
            </a:extLst>
          </p:cNvPr>
          <p:cNvPicPr>
            <a:picLocks noChangeAspect="1"/>
          </p:cNvPicPr>
          <p:nvPr/>
        </p:nvPicPr>
        <p:blipFill>
          <a:blip r:embed="rId3"/>
          <a:stretch>
            <a:fillRect/>
          </a:stretch>
        </p:blipFill>
        <p:spPr>
          <a:xfrm>
            <a:off x="11254923" y="244221"/>
            <a:ext cx="763294" cy="425958"/>
          </a:xfrm>
          <a:prstGeom prst="rect">
            <a:avLst/>
          </a:prstGeom>
        </p:spPr>
      </p:pic>
    </p:spTree>
    <p:extLst>
      <p:ext uri="{BB962C8B-B14F-4D97-AF65-F5344CB8AC3E}">
        <p14:creationId xmlns:p14="http://schemas.microsoft.com/office/powerpoint/2010/main" val="15188207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fill="hold" grpId="0" nodeType="withEffect" p14:presetBounceEnd="50000">
                                      <p:stCondLst>
                                        <p:cond delay="0"/>
                                      </p:stCondLst>
                                      <p:childTnLst>
                                        <p:animScale p14:bounceEnd="50000">
                                          <p:cBhvr>
                                            <p:cTn id="6" dur="500" fill="hold"/>
                                            <p:tgtEl>
                                              <p:spTgt spid="9"/>
                                            </p:tgtEl>
                                          </p:cBhvr>
                                          <p:by x="250000" y="250000"/>
                                        </p:animScale>
                                      </p:childTnLst>
                                    </p:cTn>
                                  </p:par>
                                  <p:par>
                                    <p:cTn id="7" presetID="6" presetClass="emph" presetSubtype="0" accel="50000" fill="hold" nodeType="withEffect" p14:presetBounceEnd="50000">
                                      <p:stCondLst>
                                        <p:cond delay="0"/>
                                      </p:stCondLst>
                                      <p:childTnLst>
                                        <p:animScale p14:bounceEnd="50000">
                                          <p:cBhvr>
                                            <p:cTn id="8"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fill="hold" grpId="0" nodeType="withEffect">
                                      <p:stCondLst>
                                        <p:cond delay="0"/>
                                      </p:stCondLst>
                                      <p:childTnLst>
                                        <p:animScale>
                                          <p:cBhvr>
                                            <p:cTn id="6" dur="500" fill="hold"/>
                                            <p:tgtEl>
                                              <p:spTgt spid="9"/>
                                            </p:tgtEl>
                                          </p:cBhvr>
                                          <p:by x="250000" y="250000"/>
                                        </p:animScale>
                                      </p:childTnLst>
                                    </p:cTn>
                                  </p:par>
                                  <p:par>
                                    <p:cTn id="7" presetID="6" presetClass="emph" presetSubtype="0" accel="50000" fill="hold" nodeType="withEffect">
                                      <p:stCondLst>
                                        <p:cond delay="0"/>
                                      </p:stCondLst>
                                      <p:childTnLst>
                                        <p:animScale>
                                          <p:cBhvr>
                                            <p:cTn id="8"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F9DB3EA-0D90-D641-BE9E-01191C892A85}"/>
              </a:ext>
            </a:extLst>
          </p:cNvPr>
          <p:cNvSpPr/>
          <p:nvPr/>
        </p:nvSpPr>
        <p:spPr>
          <a:xfrm>
            <a:off x="-1" y="1"/>
            <a:ext cx="12175369" cy="6858000"/>
          </a:xfrm>
          <a:prstGeom prst="rect">
            <a:avLst/>
          </a:prstGeom>
          <a:gradFill>
            <a:gsLst>
              <a:gs pos="1000">
                <a:srgbClr val="1743A6"/>
              </a:gs>
              <a:gs pos="100000">
                <a:srgbClr val="5BB04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874D1C-390E-1A4C-99D0-A6278A225E3B}"/>
              </a:ext>
            </a:extLst>
          </p:cNvPr>
          <p:cNvSpPr/>
          <p:nvPr/>
        </p:nvSpPr>
        <p:spPr>
          <a:xfrm>
            <a:off x="288638" y="0"/>
            <a:ext cx="11903362" cy="6652481"/>
          </a:xfrm>
          <a:prstGeom prst="rect">
            <a:avLst/>
          </a:prstGeom>
          <a:solidFill>
            <a:srgbClr val="D9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9F7FD"/>
              </a:solidFill>
            </a:endParaRPr>
          </a:p>
        </p:txBody>
      </p:sp>
      <p:pic>
        <p:nvPicPr>
          <p:cNvPr id="9" name="Picture 8" descr="A picture containing person, indoor, person, table&#10;&#10;Description automatically generated">
            <a:extLst>
              <a:ext uri="{FF2B5EF4-FFF2-40B4-BE49-F238E27FC236}">
                <a16:creationId xmlns:a16="http://schemas.microsoft.com/office/drawing/2014/main" id="{105C8C06-DE90-614D-8D0A-C3971BEA1388}"/>
              </a:ext>
            </a:extLst>
          </p:cNvPr>
          <p:cNvPicPr>
            <a:picLocks noChangeAspect="1"/>
          </p:cNvPicPr>
          <p:nvPr/>
        </p:nvPicPr>
        <p:blipFill rotWithShape="1">
          <a:blip r:embed="rId2">
            <a:extLst>
              <a:ext uri="{28A0092B-C50C-407E-A947-70E740481C1C}">
                <a14:useLocalDpi xmlns:a14="http://schemas.microsoft.com/office/drawing/2010/main" val="0"/>
              </a:ext>
            </a:extLst>
          </a:blip>
          <a:srcRect l="44024" r="5977" b="4383"/>
          <a:stretch/>
        </p:blipFill>
        <p:spPr>
          <a:xfrm>
            <a:off x="6240318" y="788"/>
            <a:ext cx="5951681" cy="6651693"/>
          </a:xfrm>
          <a:prstGeom prst="rect">
            <a:avLst/>
          </a:prstGeom>
        </p:spPr>
      </p:pic>
      <p:sp>
        <p:nvSpPr>
          <p:cNvPr id="2" name="Title 1">
            <a:extLst>
              <a:ext uri="{FF2B5EF4-FFF2-40B4-BE49-F238E27FC236}">
                <a16:creationId xmlns:a16="http://schemas.microsoft.com/office/drawing/2014/main" id="{B3BC946A-204E-4D40-8A99-FC919A1C88BD}"/>
              </a:ext>
            </a:extLst>
          </p:cNvPr>
          <p:cNvSpPr>
            <a:spLocks noGrp="1"/>
          </p:cNvSpPr>
          <p:nvPr>
            <p:ph type="title"/>
          </p:nvPr>
        </p:nvSpPr>
        <p:spPr>
          <a:xfrm>
            <a:off x="1243013" y="648434"/>
            <a:ext cx="3328988" cy="1428749"/>
          </a:xfrm>
        </p:spPr>
        <p:txBody>
          <a:bodyPr/>
          <a:lstStyle/>
          <a:p>
            <a:r>
              <a:rPr lang="en-US" b="1" dirty="0">
                <a:solidFill>
                  <a:srgbClr val="1743A6"/>
                </a:solidFill>
                <a:latin typeface="Times" panose="02020603050405020304" pitchFamily="18" charset="0"/>
                <a:cs typeface="Times" panose="02020603050405020304" pitchFamily="18" charset="0"/>
              </a:rPr>
              <a:t>CTA Access to Savings</a:t>
            </a:r>
            <a:endParaRPr lang="en-US" dirty="0">
              <a:solidFill>
                <a:srgbClr val="1743A6"/>
              </a:solidFill>
              <a:latin typeface="Times" panose="02020603050405020304" pitchFamily="18" charset="0"/>
              <a:cs typeface="Times" panose="02020603050405020304" pitchFamily="18" charset="0"/>
            </a:endParaRPr>
          </a:p>
        </p:txBody>
      </p:sp>
      <p:sp>
        <p:nvSpPr>
          <p:cNvPr id="3" name="Content Placeholder 2">
            <a:extLst>
              <a:ext uri="{FF2B5EF4-FFF2-40B4-BE49-F238E27FC236}">
                <a16:creationId xmlns:a16="http://schemas.microsoft.com/office/drawing/2014/main" id="{217A0911-66AB-46AE-89E6-3940CF013344}"/>
              </a:ext>
            </a:extLst>
          </p:cNvPr>
          <p:cNvSpPr>
            <a:spLocks noGrp="1"/>
          </p:cNvSpPr>
          <p:nvPr>
            <p:ph idx="1"/>
          </p:nvPr>
        </p:nvSpPr>
        <p:spPr>
          <a:xfrm>
            <a:off x="1243013" y="2077183"/>
            <a:ext cx="4708669" cy="4223605"/>
          </a:xfrm>
        </p:spPr>
        <p:txBody>
          <a:bodyPr>
            <a:noAutofit/>
          </a:bodyPr>
          <a:lstStyle/>
          <a:p>
            <a:pPr marL="0" indent="0">
              <a:buNone/>
            </a:pPr>
            <a:r>
              <a:rPr lang="en-US" sz="2400" dirty="0"/>
              <a:t>CTA Access to Savings, for members only, features the nation’s largest private discount network. </a:t>
            </a:r>
          </a:p>
          <a:p>
            <a:pPr marL="0" indent="0">
              <a:buNone/>
            </a:pPr>
            <a:r>
              <a:rPr lang="en-US" sz="2400" dirty="0"/>
              <a:t>Find savings up to </a:t>
            </a:r>
            <a:r>
              <a:rPr lang="en-US" sz="2400" b="1" dirty="0"/>
              <a:t>50% </a:t>
            </a:r>
            <a:r>
              <a:rPr lang="en-US" sz="2400" dirty="0"/>
              <a:t>on travel, entertainment, along with everyday things like food, clothing, car care, even home and garden supplies. In fact, use the program regularly and you could save enough to offset the entire cost of your dues!</a:t>
            </a:r>
          </a:p>
          <a:p>
            <a:pPr marL="0" indent="0">
              <a:buNone/>
            </a:pPr>
            <a:r>
              <a:rPr lang="en-US" sz="2400" dirty="0"/>
              <a:t> </a:t>
            </a:r>
          </a:p>
        </p:txBody>
      </p:sp>
      <p:sp>
        <p:nvSpPr>
          <p:cNvPr id="10" name="Rectangle 9">
            <a:extLst>
              <a:ext uri="{FF2B5EF4-FFF2-40B4-BE49-F238E27FC236}">
                <a16:creationId xmlns:a16="http://schemas.microsoft.com/office/drawing/2014/main" id="{BA9BD36F-12B9-3E4C-A6E9-DED4452444DD}"/>
              </a:ext>
            </a:extLst>
          </p:cNvPr>
          <p:cNvSpPr/>
          <p:nvPr/>
        </p:nvSpPr>
        <p:spPr>
          <a:xfrm>
            <a:off x="11081140" y="0"/>
            <a:ext cx="1110860" cy="914400"/>
          </a:xfrm>
          <a:prstGeom prst="rect">
            <a:avLst/>
          </a:prstGeom>
          <a:gradFill>
            <a:gsLst>
              <a:gs pos="15000">
                <a:srgbClr val="1743A6"/>
              </a:gs>
              <a:gs pos="89000">
                <a:srgbClr val="5CC1FA"/>
              </a:gs>
            </a:gsLst>
            <a:lin ang="3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ED6D0B7-0363-D34B-BF9A-CBCF9C14E730}"/>
              </a:ext>
            </a:extLst>
          </p:cNvPr>
          <p:cNvPicPr>
            <a:picLocks noChangeAspect="1"/>
          </p:cNvPicPr>
          <p:nvPr/>
        </p:nvPicPr>
        <p:blipFill>
          <a:blip r:embed="rId3"/>
          <a:stretch>
            <a:fillRect/>
          </a:stretch>
        </p:blipFill>
        <p:spPr>
          <a:xfrm>
            <a:off x="11254923" y="244221"/>
            <a:ext cx="763294" cy="425958"/>
          </a:xfrm>
          <a:prstGeom prst="rect">
            <a:avLst/>
          </a:prstGeom>
        </p:spPr>
      </p:pic>
      <p:sp>
        <p:nvSpPr>
          <p:cNvPr id="11" name="Rounded Rectangle 15">
            <a:extLst>
              <a:ext uri="{FF2B5EF4-FFF2-40B4-BE49-F238E27FC236}">
                <a16:creationId xmlns:a16="http://schemas.microsoft.com/office/drawing/2014/main" id="{17811AC7-E030-47DE-A978-E10949C877E7}"/>
              </a:ext>
            </a:extLst>
          </p:cNvPr>
          <p:cNvSpPr/>
          <p:nvPr/>
        </p:nvSpPr>
        <p:spPr>
          <a:xfrm>
            <a:off x="1243013" y="5780241"/>
            <a:ext cx="3328988" cy="608945"/>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7EA1CD86-A63D-42F6-B95A-F62F9A1E34B2}"/>
              </a:ext>
            </a:extLst>
          </p:cNvPr>
          <p:cNvSpPr txBox="1">
            <a:spLocks/>
          </p:cNvSpPr>
          <p:nvPr/>
        </p:nvSpPr>
        <p:spPr>
          <a:xfrm>
            <a:off x="1363297" y="5914927"/>
            <a:ext cx="3058924" cy="47774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800" b="1" dirty="0">
                <a:hlinkClick r:id="rId4"/>
              </a:rPr>
              <a:t>www.ctaMemberBenefits.org</a:t>
            </a:r>
            <a:endParaRPr lang="en-US" sz="1800" b="1" dirty="0"/>
          </a:p>
        </p:txBody>
      </p:sp>
    </p:spTree>
    <p:extLst>
      <p:ext uri="{BB962C8B-B14F-4D97-AF65-F5344CB8AC3E}">
        <p14:creationId xmlns:p14="http://schemas.microsoft.com/office/powerpoint/2010/main" val="201184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813FA05-4244-0D4D-9CA3-6FB202B4DD44}"/>
              </a:ext>
            </a:extLst>
          </p:cNvPr>
          <p:cNvSpPr/>
          <p:nvPr/>
        </p:nvSpPr>
        <p:spPr>
          <a:xfrm>
            <a:off x="-157163" y="0"/>
            <a:ext cx="12349163" cy="6858001"/>
          </a:xfrm>
          <a:prstGeom prst="rect">
            <a:avLst/>
          </a:prstGeom>
          <a:gradFill>
            <a:gsLst>
              <a:gs pos="1000">
                <a:srgbClr val="5BB044"/>
              </a:gs>
              <a:gs pos="100000">
                <a:srgbClr val="F57F46"/>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618D8A-895C-4191-B0EA-35A6BD91005F}"/>
              </a:ext>
            </a:extLst>
          </p:cNvPr>
          <p:cNvSpPr>
            <a:spLocks noGrp="1"/>
          </p:cNvSpPr>
          <p:nvPr>
            <p:ph type="title"/>
          </p:nvPr>
        </p:nvSpPr>
        <p:spPr>
          <a:xfrm>
            <a:off x="1243012" y="2286001"/>
            <a:ext cx="7843838" cy="1571625"/>
          </a:xfrm>
        </p:spPr>
        <p:txBody>
          <a:bodyPr>
            <a:normAutofit/>
          </a:bodyPr>
          <a:lstStyle/>
          <a:p>
            <a:r>
              <a:rPr lang="en-US" b="1" dirty="0">
                <a:solidFill>
                  <a:srgbClr val="FFE699"/>
                </a:solidFill>
                <a:latin typeface="Times" panose="02020603050405020304" pitchFamily="18" charset="0"/>
                <a:cs typeface="Times" panose="02020603050405020304" pitchFamily="18" charset="0"/>
              </a:rPr>
              <a:t>Healthcare, Insurance and Long-Term Savings</a:t>
            </a:r>
            <a:endParaRPr lang="en-US" dirty="0">
              <a:solidFill>
                <a:srgbClr val="FFE699"/>
              </a:solidFill>
              <a:latin typeface="Times" panose="02020603050405020304" pitchFamily="18" charset="0"/>
              <a:cs typeface="Times" panose="02020603050405020304" pitchFamily="18" charset="0"/>
            </a:endParaRPr>
          </a:p>
        </p:txBody>
      </p:sp>
      <p:sp>
        <p:nvSpPr>
          <p:cNvPr id="3" name="Content Placeholder 2">
            <a:extLst>
              <a:ext uri="{FF2B5EF4-FFF2-40B4-BE49-F238E27FC236}">
                <a16:creationId xmlns:a16="http://schemas.microsoft.com/office/drawing/2014/main" id="{6BFF876B-85E4-43E2-BDD0-39C5679ABD5E}"/>
              </a:ext>
            </a:extLst>
          </p:cNvPr>
          <p:cNvSpPr>
            <a:spLocks noGrp="1"/>
          </p:cNvSpPr>
          <p:nvPr>
            <p:ph idx="1"/>
          </p:nvPr>
        </p:nvSpPr>
        <p:spPr>
          <a:xfrm>
            <a:off x="1243012" y="3857625"/>
            <a:ext cx="9872663" cy="2286001"/>
          </a:xfrm>
        </p:spPr>
        <p:txBody>
          <a:bodyPr>
            <a:noAutofit/>
          </a:bodyPr>
          <a:lstStyle/>
          <a:p>
            <a:pPr marL="0" indent="0">
              <a:buNone/>
            </a:pPr>
            <a:r>
              <a:rPr lang="en-US" sz="2400" dirty="0">
                <a:solidFill>
                  <a:schemeClr val="bg1"/>
                </a:solidFill>
              </a:rPr>
              <a:t>While your local chapter negotiates salary and healthcare, your membership is your gateway to savings on </a:t>
            </a:r>
            <a:r>
              <a:rPr lang="en-US" sz="2400" b="1" dirty="0">
                <a:solidFill>
                  <a:schemeClr val="bg1"/>
                </a:solidFill>
              </a:rPr>
              <a:t>discounted auto, home, and insurance programs</a:t>
            </a:r>
            <a:r>
              <a:rPr lang="en-US" sz="2400" dirty="0">
                <a:solidFill>
                  <a:schemeClr val="bg1"/>
                </a:solidFill>
              </a:rPr>
              <a:t>. Loans for autos, personal- even home loans are available. </a:t>
            </a:r>
            <a:r>
              <a:rPr lang="en-US" sz="2400" b="1" dirty="0">
                <a:solidFill>
                  <a:schemeClr val="bg1"/>
                </a:solidFill>
              </a:rPr>
              <a:t>Retirement planning </a:t>
            </a:r>
            <a:r>
              <a:rPr lang="en-US" sz="2400" dirty="0">
                <a:solidFill>
                  <a:schemeClr val="bg1"/>
                </a:solidFill>
              </a:rPr>
              <a:t>should begin as soon as possible. </a:t>
            </a:r>
            <a:r>
              <a:rPr lang="en-US" sz="2400" b="1" dirty="0">
                <a:solidFill>
                  <a:schemeClr val="bg1"/>
                </a:solidFill>
              </a:rPr>
              <a:t>Calculators and tools</a:t>
            </a:r>
            <a:r>
              <a:rPr lang="en-US" sz="2400" dirty="0">
                <a:solidFill>
                  <a:schemeClr val="bg1"/>
                </a:solidFill>
              </a:rPr>
              <a:t> can assist you whatever your age.</a:t>
            </a:r>
          </a:p>
          <a:p>
            <a:pPr marL="0" indent="0">
              <a:buNone/>
            </a:pPr>
            <a:endParaRPr lang="en-US" sz="2400" dirty="0">
              <a:solidFill>
                <a:schemeClr val="bg1"/>
              </a:solidFill>
            </a:endParaRPr>
          </a:p>
          <a:p>
            <a:pPr marL="0" indent="0">
              <a:buNone/>
            </a:pPr>
            <a:endParaRPr lang="en-US" sz="2400" dirty="0">
              <a:solidFill>
                <a:schemeClr val="bg1"/>
              </a:solidFill>
            </a:endParaRPr>
          </a:p>
        </p:txBody>
      </p:sp>
      <p:sp>
        <p:nvSpPr>
          <p:cNvPr id="9" name="Rectangle 8">
            <a:extLst>
              <a:ext uri="{FF2B5EF4-FFF2-40B4-BE49-F238E27FC236}">
                <a16:creationId xmlns:a16="http://schemas.microsoft.com/office/drawing/2014/main" id="{1E339D0F-68C5-9142-91A3-B533E13D08F0}"/>
              </a:ext>
            </a:extLst>
          </p:cNvPr>
          <p:cNvSpPr/>
          <p:nvPr/>
        </p:nvSpPr>
        <p:spPr>
          <a:xfrm>
            <a:off x="11081140" y="0"/>
            <a:ext cx="1110860" cy="914400"/>
          </a:xfrm>
          <a:prstGeom prst="rect">
            <a:avLst/>
          </a:prstGeom>
          <a:gradFill>
            <a:gsLst>
              <a:gs pos="15000">
                <a:srgbClr val="1743A6"/>
              </a:gs>
              <a:gs pos="89000">
                <a:srgbClr val="5CC1FA"/>
              </a:gs>
            </a:gsLst>
            <a:lin ang="3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2178F0C-D0BE-B14F-B959-E0B0B5285DF9}"/>
              </a:ext>
            </a:extLst>
          </p:cNvPr>
          <p:cNvPicPr>
            <a:picLocks noChangeAspect="1"/>
          </p:cNvPicPr>
          <p:nvPr/>
        </p:nvPicPr>
        <p:blipFill>
          <a:blip r:embed="rId2"/>
          <a:stretch>
            <a:fillRect/>
          </a:stretch>
        </p:blipFill>
        <p:spPr>
          <a:xfrm>
            <a:off x="11254923" y="244221"/>
            <a:ext cx="763294" cy="425958"/>
          </a:xfrm>
          <a:prstGeom prst="rect">
            <a:avLst/>
          </a:prstGeom>
        </p:spPr>
      </p:pic>
      <p:sp>
        <p:nvSpPr>
          <p:cNvPr id="7" name="Rounded Rectangle 15">
            <a:extLst>
              <a:ext uri="{FF2B5EF4-FFF2-40B4-BE49-F238E27FC236}">
                <a16:creationId xmlns:a16="http://schemas.microsoft.com/office/drawing/2014/main" id="{942C8F82-B303-4229-BD8F-E56E41E1DB54}"/>
              </a:ext>
            </a:extLst>
          </p:cNvPr>
          <p:cNvSpPr/>
          <p:nvPr/>
        </p:nvSpPr>
        <p:spPr>
          <a:xfrm>
            <a:off x="4865821" y="5752216"/>
            <a:ext cx="3075944" cy="608945"/>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236F8C71-6C86-4765-B1F0-BD4159319ABD}"/>
              </a:ext>
            </a:extLst>
          </p:cNvPr>
          <p:cNvSpPr txBox="1">
            <a:spLocks/>
          </p:cNvSpPr>
          <p:nvPr/>
        </p:nvSpPr>
        <p:spPr>
          <a:xfrm>
            <a:off x="4864034" y="5893599"/>
            <a:ext cx="3058924" cy="47774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solidFill>
                  <a:schemeClr val="accent1"/>
                </a:solidFill>
                <a:hlinkClick r:id="rId3"/>
              </a:rPr>
              <a:t>www.ctaInvest.org</a:t>
            </a:r>
            <a:r>
              <a:rPr lang="en-US" sz="1800" b="1" dirty="0">
                <a:solidFill>
                  <a:schemeClr val="accent1"/>
                </a:solidFill>
              </a:rPr>
              <a:t> </a:t>
            </a:r>
            <a:endParaRPr lang="en-US" sz="1800" b="1" dirty="0">
              <a:solidFill>
                <a:schemeClr val="accent1"/>
              </a:solidFill>
              <a:latin typeface="Arial Black"/>
            </a:endParaRPr>
          </a:p>
        </p:txBody>
      </p:sp>
      <p:sp>
        <p:nvSpPr>
          <p:cNvPr id="11" name="Rounded Rectangle 15">
            <a:extLst>
              <a:ext uri="{FF2B5EF4-FFF2-40B4-BE49-F238E27FC236}">
                <a16:creationId xmlns:a16="http://schemas.microsoft.com/office/drawing/2014/main" id="{442EE496-C244-4081-9AC0-1DFDC2DAF492}"/>
              </a:ext>
            </a:extLst>
          </p:cNvPr>
          <p:cNvSpPr/>
          <p:nvPr/>
        </p:nvSpPr>
        <p:spPr>
          <a:xfrm>
            <a:off x="1272830" y="5750423"/>
            <a:ext cx="3328988" cy="608945"/>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F57590C8-649A-43E0-97F8-55026F44F636}"/>
              </a:ext>
            </a:extLst>
          </p:cNvPr>
          <p:cNvSpPr txBox="1">
            <a:spLocks/>
          </p:cNvSpPr>
          <p:nvPr/>
        </p:nvSpPr>
        <p:spPr>
          <a:xfrm>
            <a:off x="1393114" y="5885109"/>
            <a:ext cx="3058924" cy="47774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800" b="1" dirty="0">
                <a:hlinkClick r:id="rId4"/>
              </a:rPr>
              <a:t>www.ctaMemberBenefits.org</a:t>
            </a:r>
            <a:endParaRPr lang="en-US" sz="1800" b="1" dirty="0"/>
          </a:p>
        </p:txBody>
      </p:sp>
    </p:spTree>
    <p:extLst>
      <p:ext uri="{BB962C8B-B14F-4D97-AF65-F5344CB8AC3E}">
        <p14:creationId xmlns:p14="http://schemas.microsoft.com/office/powerpoint/2010/main" val="164115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animBg="1"/>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E506E5481D0A499289BE8505A5369F" ma:contentTypeVersion="13" ma:contentTypeDescription="Create a new document." ma:contentTypeScope="" ma:versionID="04f0661abf4dd08e18da80197929cd01">
  <xsd:schema xmlns:xsd="http://www.w3.org/2001/XMLSchema" xmlns:xs="http://www.w3.org/2001/XMLSchema" xmlns:p="http://schemas.microsoft.com/office/2006/metadata/properties" xmlns:ns3="f2868280-1c01-4b41-a6eb-c14d387eddd9" xmlns:ns4="e7de2da0-5564-45ab-9895-f045b235dcd6" targetNamespace="http://schemas.microsoft.com/office/2006/metadata/properties" ma:root="true" ma:fieldsID="4aadb13fae82f8e640593a59eb7441c6" ns3:_="" ns4:_="">
    <xsd:import namespace="f2868280-1c01-4b41-a6eb-c14d387eddd9"/>
    <xsd:import namespace="e7de2da0-5564-45ab-9895-f045b235dcd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868280-1c01-4b41-a6eb-c14d387eddd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de2da0-5564-45ab-9895-f045b235dcd6"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66177FD-CFF7-485E-A972-70655F1D33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868280-1c01-4b41-a6eb-c14d387eddd9"/>
    <ds:schemaRef ds:uri="e7de2da0-5564-45ab-9895-f045b235dc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31CDC8-5477-45C1-9361-D7C9FD7B97FC}">
  <ds:schemaRefs>
    <ds:schemaRef ds:uri="http://schemas.microsoft.com/sharepoint/v3/contenttype/forms"/>
  </ds:schemaRefs>
</ds:datastoreItem>
</file>

<file path=customXml/itemProps3.xml><?xml version="1.0" encoding="utf-8"?>
<ds:datastoreItem xmlns:ds="http://schemas.openxmlformats.org/officeDocument/2006/customXml" ds:itemID="{BF4601EA-D7D3-4364-8A4E-689DF22D98A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5521</TotalTime>
  <Words>657</Words>
  <Application>Microsoft Macintosh PowerPoint</Application>
  <PresentationFormat>Widescreen</PresentationFormat>
  <Paragraphs>64</Paragraphs>
  <Slides>12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Arial Black</vt:lpstr>
      <vt:lpstr>Calibri</vt:lpstr>
      <vt:lpstr>Calibri Light</vt:lpstr>
      <vt:lpstr>Franklin Gothic Book</vt:lpstr>
      <vt:lpstr>Sailec</vt:lpstr>
      <vt:lpstr>Times</vt:lpstr>
      <vt:lpstr>Times New Roman</vt:lpstr>
      <vt:lpstr>Office Theme</vt:lpstr>
      <vt:lpstr>WELCOME TO YOUR UNION!</vt:lpstr>
      <vt:lpstr>The Beginning of  Your Professional Journey…</vt:lpstr>
      <vt:lpstr>PowerPoint Presentation</vt:lpstr>
      <vt:lpstr>Strengthening  Our Collective Power</vt:lpstr>
      <vt:lpstr>Professional Growth Opportunities</vt:lpstr>
      <vt:lpstr>Scholarships &amp; Grants</vt:lpstr>
      <vt:lpstr>Advocating for You and Your Students</vt:lpstr>
      <vt:lpstr>CTA Access to Savings</vt:lpstr>
      <vt:lpstr>Healthcare, Insurance and Long-Term Savings</vt:lpstr>
      <vt:lpstr>[Insert Local] worked to improve the conditions of teaching and learning in your school.</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CTA!</dc:title>
  <dc:creator>Sibby, Ed</dc:creator>
  <cp:lastModifiedBy>Dinica Williams</cp:lastModifiedBy>
  <cp:revision>190</cp:revision>
  <dcterms:created xsi:type="dcterms:W3CDTF">2020-06-29T23:56:01Z</dcterms:created>
  <dcterms:modified xsi:type="dcterms:W3CDTF">2020-07-14T20:30:57Z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0x01010050E506E5481D0A499289BE8505A5369F</vt:lpwstr>
  </property>
</Properties>
</file>