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70" r:id="rId8"/>
    <p:sldId id="265" r:id="rId9"/>
    <p:sldId id="272"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CDCCE-9520-414F-8343-C58796D8304C}" v="252" dt="2023-11-16T18:24:26.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6457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365251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388863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DDED9-36C1-43E6-96FE-11FF3788F31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09972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DDED9-36C1-43E6-96FE-11FF3788F31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97320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0DDED9-36C1-43E6-96FE-11FF3788F315}"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04946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0DDED9-36C1-43E6-96FE-11FF3788F315}"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47109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DDED9-36C1-43E6-96FE-11FF3788F315}"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51959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DDED9-36C1-43E6-96FE-11FF3788F315}"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207762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DDED9-36C1-43E6-96FE-11FF3788F315}"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382384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0DDED9-36C1-43E6-96FE-11FF3788F315}"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7BA6A-79A7-4B44-AA92-2CAA95293309}" type="slidenum">
              <a:rPr lang="en-US" smtClean="0"/>
              <a:t>‹#›</a:t>
            </a:fld>
            <a:endParaRPr lang="en-US"/>
          </a:p>
        </p:txBody>
      </p:sp>
    </p:spTree>
    <p:extLst>
      <p:ext uri="{BB962C8B-B14F-4D97-AF65-F5344CB8AC3E}">
        <p14:creationId xmlns:p14="http://schemas.microsoft.com/office/powerpoint/2010/main" val="15111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DDED9-36C1-43E6-96FE-11FF3788F315}"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7BA6A-79A7-4B44-AA92-2CAA95293309}" type="slidenum">
              <a:rPr lang="en-US" smtClean="0"/>
              <a:t>‹#›</a:t>
            </a:fld>
            <a:endParaRPr lang="en-US"/>
          </a:p>
        </p:txBody>
      </p:sp>
    </p:spTree>
    <p:extLst>
      <p:ext uri="{BB962C8B-B14F-4D97-AF65-F5344CB8AC3E}">
        <p14:creationId xmlns:p14="http://schemas.microsoft.com/office/powerpoint/2010/main" val="10872011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5065A4-B4AE-4CBC-8BDD-17CB6845D414}"/>
              </a:ext>
            </a:extLst>
          </p:cNvPr>
          <p:cNvSpPr>
            <a:spLocks noGrp="1"/>
          </p:cNvSpPr>
          <p:nvPr>
            <p:ph type="subTitle" idx="1"/>
          </p:nvPr>
        </p:nvSpPr>
        <p:spPr/>
        <p:txBody>
          <a:bodyPr>
            <a:normAutofit/>
          </a:bodyPr>
          <a:lstStyle/>
          <a:p>
            <a:r>
              <a:rPr lang="en-US" sz="6000" b="1" dirty="0">
                <a:solidFill>
                  <a:srgbClr val="0070C0"/>
                </a:solidFill>
              </a:rPr>
              <a:t>CTA 360 APP ENROLLMENT</a:t>
            </a:r>
          </a:p>
        </p:txBody>
      </p:sp>
      <p:sp>
        <p:nvSpPr>
          <p:cNvPr id="7" name="Rectangle 6">
            <a:extLst>
              <a:ext uri="{FF2B5EF4-FFF2-40B4-BE49-F238E27FC236}">
                <a16:creationId xmlns:a16="http://schemas.microsoft.com/office/drawing/2014/main" id="{FE9B71D2-C60B-43B2-B2B0-44F398177083}"/>
              </a:ext>
            </a:extLst>
          </p:cNvPr>
          <p:cNvSpPr/>
          <p:nvPr/>
        </p:nvSpPr>
        <p:spPr>
          <a:xfrm>
            <a:off x="0" y="1510506"/>
            <a:ext cx="12192000" cy="1903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5916B150-2634-44C7-8C3B-F92A0BB9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10" y="1548606"/>
            <a:ext cx="2818979" cy="1828800"/>
          </a:xfrm>
          <a:prstGeom prst="rect">
            <a:avLst/>
          </a:prstGeom>
        </p:spPr>
      </p:pic>
    </p:spTree>
    <p:extLst>
      <p:ext uri="{BB962C8B-B14F-4D97-AF65-F5344CB8AC3E}">
        <p14:creationId xmlns:p14="http://schemas.microsoft.com/office/powerpoint/2010/main" val="420312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E50E-B114-4ED8-83DB-A2AC35037B27}"/>
              </a:ext>
            </a:extLst>
          </p:cNvPr>
          <p:cNvSpPr>
            <a:spLocks noGrp="1"/>
          </p:cNvSpPr>
          <p:nvPr>
            <p:ph type="title"/>
          </p:nvPr>
        </p:nvSpPr>
        <p:spPr>
          <a:xfrm>
            <a:off x="9525" y="22225"/>
            <a:ext cx="10515600" cy="1325563"/>
          </a:xfrm>
        </p:spPr>
        <p:txBody>
          <a:bodyPr>
            <a:normAutofit fontScale="90000"/>
          </a:bodyPr>
          <a:lstStyle/>
          <a:p>
            <a:r>
              <a:rPr lang="en-US" sz="5400" b="1" dirty="0">
                <a:solidFill>
                  <a:srgbClr val="0070C0"/>
                </a:solidFill>
                <a:latin typeface="+mn-lt"/>
              </a:rPr>
              <a:t>AVAILABLE CTA 360 APP ENROLLMENTS</a:t>
            </a:r>
          </a:p>
        </p:txBody>
      </p:sp>
      <p:sp>
        <p:nvSpPr>
          <p:cNvPr id="3" name="Content Placeholder 2">
            <a:extLst>
              <a:ext uri="{FF2B5EF4-FFF2-40B4-BE49-F238E27FC236}">
                <a16:creationId xmlns:a16="http://schemas.microsoft.com/office/drawing/2014/main" id="{03E100D8-04CE-44E1-9E8F-1976A4177725}"/>
              </a:ext>
            </a:extLst>
          </p:cNvPr>
          <p:cNvSpPr>
            <a:spLocks noGrp="1"/>
          </p:cNvSpPr>
          <p:nvPr>
            <p:ph idx="1"/>
          </p:nvPr>
        </p:nvSpPr>
        <p:spPr>
          <a:xfrm>
            <a:off x="257175" y="1461034"/>
            <a:ext cx="10515600" cy="4094374"/>
          </a:xfrm>
        </p:spPr>
        <p:txBody>
          <a:bodyPr vert="horz" lIns="91440" tIns="45720" rIns="91440" bIns="45720" rtlCol="0" anchor="t">
            <a:normAutofit/>
          </a:bodyPr>
          <a:lstStyle/>
          <a:p>
            <a:pPr lvl="1"/>
            <a:r>
              <a:rPr lang="en-US" sz="3200" b="1" dirty="0"/>
              <a:t>NEW CTA Active Members</a:t>
            </a:r>
          </a:p>
          <a:p>
            <a:pPr lvl="2"/>
            <a:r>
              <a:rPr lang="en-US" dirty="0">
                <a:cs typeface="Calibri"/>
              </a:rPr>
              <a:t>User will create an individual profile and add the new Active Membership with the member present to sign electronically directly on the app.</a:t>
            </a:r>
          </a:p>
          <a:p>
            <a:pPr lvl="2"/>
            <a:r>
              <a:rPr lang="en-US" dirty="0">
                <a:cs typeface="Calibri"/>
              </a:rPr>
              <a:t>Active member enrollments for K12 and CCA currently available.</a:t>
            </a:r>
          </a:p>
          <a:p>
            <a:pPr lvl="1"/>
            <a:r>
              <a:rPr lang="en-US" sz="3200" b="1" dirty="0"/>
              <a:t>NEW CTA Non-Member Potential</a:t>
            </a:r>
            <a:endParaRPr lang="en-US" sz="3200" b="1" dirty="0">
              <a:cs typeface="Calibri"/>
            </a:endParaRPr>
          </a:p>
          <a:p>
            <a:pPr lvl="2"/>
            <a:r>
              <a:rPr lang="en-US" dirty="0"/>
              <a:t>User will create an individual profile and add the new Non-Member Potential record directly on the app.  (Individual need not be present since no signature is required)</a:t>
            </a:r>
          </a:p>
          <a:p>
            <a:pPr lvl="1"/>
            <a:r>
              <a:rPr lang="en-US" sz="3200" b="1" dirty="0"/>
              <a:t>CONVERTING Non-Member Potential to Active Member</a:t>
            </a:r>
          </a:p>
          <a:p>
            <a:pPr lvl="2"/>
            <a:r>
              <a:rPr lang="en-US" dirty="0"/>
              <a:t>User will find the current Non-Member Potential records and convert their membership to Active Member with the member present to sign electronically directly on the app.</a:t>
            </a:r>
            <a:endParaRPr lang="en-US" dirty="0">
              <a:solidFill>
                <a:schemeClr val="tx1">
                  <a:lumMod val="85000"/>
                </a:schemeClr>
              </a:solidFill>
              <a:cs typeface="Calibri" panose="020F0502020204030204"/>
            </a:endParaRPr>
          </a:p>
          <a:p>
            <a:pPr lvl="2"/>
            <a:endParaRPr lang="en-US" sz="1600" dirty="0">
              <a:solidFill>
                <a:schemeClr val="tx1">
                  <a:lumMod val="85000"/>
                </a:schemeClr>
              </a:solidFill>
              <a:cs typeface="Calibri" panose="020F0502020204030204"/>
            </a:endParaRPr>
          </a:p>
          <a:p>
            <a:endParaRPr lang="en-US" dirty="0">
              <a:solidFill>
                <a:schemeClr val="tx1">
                  <a:lumMod val="85000"/>
                </a:schemeClr>
              </a:solidFill>
              <a:cs typeface="Calibri" panose="020F0502020204030204"/>
            </a:endParaRPr>
          </a:p>
        </p:txBody>
      </p:sp>
      <p:sp>
        <p:nvSpPr>
          <p:cNvPr id="4" name="Rectangle 3">
            <a:extLst>
              <a:ext uri="{FF2B5EF4-FFF2-40B4-BE49-F238E27FC236}">
                <a16:creationId xmlns:a16="http://schemas.microsoft.com/office/drawing/2014/main" id="{1F0D7FED-B30A-413C-B857-E7EC71282802}"/>
              </a:ext>
            </a:extLst>
          </p:cNvPr>
          <p:cNvSpPr/>
          <p:nvPr/>
        </p:nvSpPr>
        <p:spPr>
          <a:xfrm>
            <a:off x="0" y="6019800"/>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A6A6EDA6-9867-4EA9-AA95-9B973ED3A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19800"/>
            <a:ext cx="1283466" cy="832643"/>
          </a:xfrm>
          <a:prstGeom prst="rect">
            <a:avLst/>
          </a:prstGeom>
        </p:spPr>
      </p:pic>
    </p:spTree>
    <p:extLst>
      <p:ext uri="{BB962C8B-B14F-4D97-AF65-F5344CB8AC3E}">
        <p14:creationId xmlns:p14="http://schemas.microsoft.com/office/powerpoint/2010/main" val="14461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54FF7-84D8-4937-994D-E4E7608390E0}"/>
              </a:ext>
            </a:extLst>
          </p:cNvPr>
          <p:cNvSpPr txBox="1"/>
          <p:nvPr/>
        </p:nvSpPr>
        <p:spPr>
          <a:xfrm>
            <a:off x="72189" y="4152659"/>
            <a:ext cx="6673516" cy="1015663"/>
          </a:xfrm>
          <a:prstGeom prst="rect">
            <a:avLst/>
          </a:prstGeom>
          <a:noFill/>
        </p:spPr>
        <p:txBody>
          <a:bodyPr wrap="square" rtlCol="0">
            <a:spAutoFit/>
          </a:bodyPr>
          <a:lstStyle/>
          <a:p>
            <a:pPr algn="ctr"/>
            <a:r>
              <a:rPr lang="en-US" sz="2000" dirty="0"/>
              <a:t>An individual profile, including contact information, must be in Falcon prior to enrolling the individual as an Active Member or Non-Member Potential</a:t>
            </a:r>
            <a:endParaRPr lang="en-US" sz="1600" dirty="0"/>
          </a:p>
        </p:txBody>
      </p:sp>
      <p:sp>
        <p:nvSpPr>
          <p:cNvPr id="6" name="Rectangle 5">
            <a:extLst>
              <a:ext uri="{FF2B5EF4-FFF2-40B4-BE49-F238E27FC236}">
                <a16:creationId xmlns:a16="http://schemas.microsoft.com/office/drawing/2014/main" id="{7EC56CF1-C0D9-45EE-BF75-0E843BA78CF1}"/>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966BF0D9-14C2-4B94-B513-76D665007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sp>
        <p:nvSpPr>
          <p:cNvPr id="8" name="Title 1">
            <a:extLst>
              <a:ext uri="{FF2B5EF4-FFF2-40B4-BE49-F238E27FC236}">
                <a16:creationId xmlns:a16="http://schemas.microsoft.com/office/drawing/2014/main" id="{0C34A010-7BB4-4EE7-9A90-78CAD8FC4CC4}"/>
              </a:ext>
            </a:extLst>
          </p:cNvPr>
          <p:cNvSpPr txBox="1">
            <a:spLocks/>
          </p:cNvSpPr>
          <p:nvPr/>
        </p:nvSpPr>
        <p:spPr>
          <a:xfrm>
            <a:off x="656490" y="524739"/>
            <a:ext cx="5504914"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CTA 360 ENROLLMENT</a:t>
            </a:r>
          </a:p>
          <a:p>
            <a:pPr algn="ctr"/>
            <a:r>
              <a:rPr lang="en-US" sz="4900" dirty="0">
                <a:latin typeface="+mn-lt"/>
              </a:rPr>
              <a:t>Individual Contact Information</a:t>
            </a:r>
            <a:endParaRPr lang="en-US" sz="2900" dirty="0"/>
          </a:p>
        </p:txBody>
      </p:sp>
      <p:pic>
        <p:nvPicPr>
          <p:cNvPr id="2" name="Picture 1">
            <a:extLst>
              <a:ext uri="{FF2B5EF4-FFF2-40B4-BE49-F238E27FC236}">
                <a16:creationId xmlns:a16="http://schemas.microsoft.com/office/drawing/2014/main" id="{D521B475-188C-BBD9-6822-16C4B81676BF}"/>
              </a:ext>
            </a:extLst>
          </p:cNvPr>
          <p:cNvPicPr>
            <a:picLocks noChangeAspect="1"/>
          </p:cNvPicPr>
          <p:nvPr/>
        </p:nvPicPr>
        <p:blipFill rotWithShape="1">
          <a:blip r:embed="rId3"/>
          <a:srcRect t="3728"/>
          <a:stretch/>
        </p:blipFill>
        <p:spPr>
          <a:xfrm>
            <a:off x="7269059" y="-8622"/>
            <a:ext cx="2820918" cy="6035040"/>
          </a:xfrm>
          <a:prstGeom prst="rect">
            <a:avLst/>
          </a:prstGeom>
        </p:spPr>
      </p:pic>
    </p:spTree>
    <p:extLst>
      <p:ext uri="{BB962C8B-B14F-4D97-AF65-F5344CB8AC3E}">
        <p14:creationId xmlns:p14="http://schemas.microsoft.com/office/powerpoint/2010/main" val="166696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C56CF1-C0D9-45EE-BF75-0E843BA78CF1}"/>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966BF0D9-14C2-4B94-B513-76D665007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1026" name="Picture 2" descr="Image preview">
            <a:extLst>
              <a:ext uri="{FF2B5EF4-FFF2-40B4-BE49-F238E27FC236}">
                <a16:creationId xmlns:a16="http://schemas.microsoft.com/office/drawing/2014/main" id="{9B7624DB-1811-6D07-12D3-7BA2E276E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98"/>
          <a:stretch/>
        </p:blipFill>
        <p:spPr bwMode="auto">
          <a:xfrm>
            <a:off x="7237665" y="-8621"/>
            <a:ext cx="2808372"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8F5857-EC73-83A2-58E9-7EC6AE266549}"/>
              </a:ext>
            </a:extLst>
          </p:cNvPr>
          <p:cNvSpPr txBox="1">
            <a:spLocks/>
          </p:cNvSpPr>
          <p:nvPr/>
        </p:nvSpPr>
        <p:spPr>
          <a:xfrm>
            <a:off x="656490" y="524739"/>
            <a:ext cx="5504914"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CTA 360 ENROLLMENT</a:t>
            </a:r>
          </a:p>
          <a:p>
            <a:pPr algn="ctr"/>
            <a:r>
              <a:rPr lang="en-US" sz="4900" dirty="0">
                <a:latin typeface="+mn-lt"/>
              </a:rPr>
              <a:t>Individual Contact Information</a:t>
            </a:r>
            <a:endParaRPr lang="en-US" sz="2900" dirty="0"/>
          </a:p>
        </p:txBody>
      </p:sp>
      <p:sp>
        <p:nvSpPr>
          <p:cNvPr id="4" name="TextBox 3">
            <a:extLst>
              <a:ext uri="{FF2B5EF4-FFF2-40B4-BE49-F238E27FC236}">
                <a16:creationId xmlns:a16="http://schemas.microsoft.com/office/drawing/2014/main" id="{81AD9B3E-6E56-8461-D31D-141FF1002D18}"/>
              </a:ext>
            </a:extLst>
          </p:cNvPr>
          <p:cNvSpPr txBox="1"/>
          <p:nvPr/>
        </p:nvSpPr>
        <p:spPr>
          <a:xfrm>
            <a:off x="72189" y="4152659"/>
            <a:ext cx="6673516" cy="1323439"/>
          </a:xfrm>
          <a:prstGeom prst="rect">
            <a:avLst/>
          </a:prstGeom>
          <a:noFill/>
        </p:spPr>
        <p:txBody>
          <a:bodyPr wrap="square" rtlCol="0">
            <a:spAutoFit/>
          </a:bodyPr>
          <a:lstStyle/>
          <a:p>
            <a:pPr algn="ctr"/>
            <a:r>
              <a:rPr lang="en-US" sz="2000" dirty="0"/>
              <a:t>The individual’s HOME contact information is preferred when adding the profile into Falcon.  Areas where multiple types of information can be entered, the member can designate which information is marked as primary.</a:t>
            </a:r>
          </a:p>
        </p:txBody>
      </p:sp>
      <p:sp>
        <p:nvSpPr>
          <p:cNvPr id="5" name="Arrow: Right 4">
            <a:extLst>
              <a:ext uri="{FF2B5EF4-FFF2-40B4-BE49-F238E27FC236}">
                <a16:creationId xmlns:a16="http://schemas.microsoft.com/office/drawing/2014/main" id="{66DF9C21-69B4-80AB-0A52-424CA303B742}"/>
              </a:ext>
            </a:extLst>
          </p:cNvPr>
          <p:cNvSpPr/>
          <p:nvPr/>
        </p:nvSpPr>
        <p:spPr>
          <a:xfrm>
            <a:off x="7237666" y="1216329"/>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8BF1469-4E6D-8F8F-19AA-4D6CAFE99BE3}"/>
              </a:ext>
            </a:extLst>
          </p:cNvPr>
          <p:cNvSpPr/>
          <p:nvPr/>
        </p:nvSpPr>
        <p:spPr>
          <a:xfrm>
            <a:off x="7237666" y="3715112"/>
            <a:ext cx="319279"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1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54FF7-84D8-4937-994D-E4E7608390E0}"/>
              </a:ext>
            </a:extLst>
          </p:cNvPr>
          <p:cNvSpPr txBox="1"/>
          <p:nvPr/>
        </p:nvSpPr>
        <p:spPr>
          <a:xfrm>
            <a:off x="483079" y="4842974"/>
            <a:ext cx="11248846" cy="738664"/>
          </a:xfrm>
          <a:prstGeom prst="rect">
            <a:avLst/>
          </a:prstGeom>
          <a:noFill/>
        </p:spPr>
        <p:txBody>
          <a:bodyPr wrap="square" rtlCol="0">
            <a:spAutoFit/>
          </a:bodyPr>
          <a:lstStyle/>
          <a:p>
            <a:pPr algn="ctr"/>
            <a:br>
              <a:rPr lang="en-US" sz="2400" b="1" dirty="0">
                <a:solidFill>
                  <a:schemeClr val="tx1">
                    <a:lumMod val="85000"/>
                  </a:schemeClr>
                </a:solidFill>
              </a:rPr>
            </a:br>
            <a:endParaRPr lang="en-US" dirty="0">
              <a:solidFill>
                <a:schemeClr val="tx1">
                  <a:lumMod val="85000"/>
                </a:schemeClr>
              </a:solidFill>
            </a:endParaRPr>
          </a:p>
        </p:txBody>
      </p:sp>
      <p:sp>
        <p:nvSpPr>
          <p:cNvPr id="6" name="Rectangle 5">
            <a:extLst>
              <a:ext uri="{FF2B5EF4-FFF2-40B4-BE49-F238E27FC236}">
                <a16:creationId xmlns:a16="http://schemas.microsoft.com/office/drawing/2014/main" id="{226623FE-30BB-4C68-876D-0F48AFD742C0}"/>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05721729-74E5-409E-AA72-286AB4D9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pic>
        <p:nvPicPr>
          <p:cNvPr id="2050" name="Picture 2" descr="Image preview">
            <a:extLst>
              <a:ext uri="{FF2B5EF4-FFF2-40B4-BE49-F238E27FC236}">
                <a16:creationId xmlns:a16="http://schemas.microsoft.com/office/drawing/2014/main" id="{8092B518-20BA-FCAF-B826-4B0D6D9DC6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41"/>
          <a:stretch/>
        </p:blipFill>
        <p:spPr bwMode="auto">
          <a:xfrm>
            <a:off x="7201259" y="6"/>
            <a:ext cx="2812541" cy="603504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0F60797-64CD-8CE2-2A06-BD26D810E98D}"/>
              </a:ext>
            </a:extLst>
          </p:cNvPr>
          <p:cNvSpPr txBox="1">
            <a:spLocks/>
          </p:cNvSpPr>
          <p:nvPr/>
        </p:nvSpPr>
        <p:spPr>
          <a:xfrm>
            <a:off x="656490" y="524739"/>
            <a:ext cx="5504914"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CTA 360 ENROLLMENT</a:t>
            </a:r>
          </a:p>
          <a:p>
            <a:pPr algn="ctr"/>
            <a:r>
              <a:rPr lang="en-US" sz="4900" dirty="0">
                <a:latin typeface="+mn-lt"/>
              </a:rPr>
              <a:t>Membership Information</a:t>
            </a:r>
            <a:endParaRPr lang="en-US" sz="2900" dirty="0"/>
          </a:p>
        </p:txBody>
      </p:sp>
      <p:sp>
        <p:nvSpPr>
          <p:cNvPr id="10" name="TextBox 9">
            <a:extLst>
              <a:ext uri="{FF2B5EF4-FFF2-40B4-BE49-F238E27FC236}">
                <a16:creationId xmlns:a16="http://schemas.microsoft.com/office/drawing/2014/main" id="{35138EEF-EE63-561C-EB5D-EFC39F18C83C}"/>
              </a:ext>
            </a:extLst>
          </p:cNvPr>
          <p:cNvSpPr txBox="1"/>
          <p:nvPr/>
        </p:nvSpPr>
        <p:spPr>
          <a:xfrm>
            <a:off x="72189" y="4152659"/>
            <a:ext cx="6673516" cy="1015663"/>
          </a:xfrm>
          <a:prstGeom prst="rect">
            <a:avLst/>
          </a:prstGeom>
          <a:noFill/>
        </p:spPr>
        <p:txBody>
          <a:bodyPr wrap="square" rtlCol="0">
            <a:spAutoFit/>
          </a:bodyPr>
          <a:lstStyle/>
          <a:p>
            <a:pPr algn="ctr"/>
            <a:r>
              <a:rPr lang="en-US" sz="2000" dirty="0"/>
              <a:t>Once an individual’s contact information is confirmed,</a:t>
            </a:r>
          </a:p>
          <a:p>
            <a:pPr algn="ctr"/>
            <a:r>
              <a:rPr lang="en-US" sz="2000" dirty="0"/>
              <a:t>the membership information, Local, Employer and Work Location is selected from the drop-down options.</a:t>
            </a:r>
          </a:p>
        </p:txBody>
      </p:sp>
      <p:sp>
        <p:nvSpPr>
          <p:cNvPr id="11" name="Arrow: Right 10">
            <a:extLst>
              <a:ext uri="{FF2B5EF4-FFF2-40B4-BE49-F238E27FC236}">
                <a16:creationId xmlns:a16="http://schemas.microsoft.com/office/drawing/2014/main" id="{09030A38-B987-E666-0104-E1A3670894B3}"/>
              </a:ext>
            </a:extLst>
          </p:cNvPr>
          <p:cNvSpPr/>
          <p:nvPr/>
        </p:nvSpPr>
        <p:spPr>
          <a:xfrm>
            <a:off x="7068630" y="1268086"/>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975DFB9-21F5-B86E-1097-292900B3F0AB}"/>
              </a:ext>
            </a:extLst>
          </p:cNvPr>
          <p:cNvSpPr/>
          <p:nvPr/>
        </p:nvSpPr>
        <p:spPr>
          <a:xfrm>
            <a:off x="7068630" y="1931224"/>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6868510-B054-5DAE-1014-A484AF84338F}"/>
              </a:ext>
            </a:extLst>
          </p:cNvPr>
          <p:cNvSpPr/>
          <p:nvPr/>
        </p:nvSpPr>
        <p:spPr>
          <a:xfrm>
            <a:off x="7068630" y="2591630"/>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54DA69C-216B-1485-9A92-10014BEEE016}"/>
              </a:ext>
            </a:extLst>
          </p:cNvPr>
          <p:cNvSpPr/>
          <p:nvPr/>
        </p:nvSpPr>
        <p:spPr>
          <a:xfrm>
            <a:off x="7068630" y="3266535"/>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6D77CD3-AA62-B8F0-E0C7-1A9DD6210D4D}"/>
              </a:ext>
            </a:extLst>
          </p:cNvPr>
          <p:cNvSpPr/>
          <p:nvPr/>
        </p:nvSpPr>
        <p:spPr>
          <a:xfrm>
            <a:off x="7068630" y="3911118"/>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55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54FF7-84D8-4937-994D-E4E7608390E0}"/>
              </a:ext>
            </a:extLst>
          </p:cNvPr>
          <p:cNvSpPr txBox="1"/>
          <p:nvPr/>
        </p:nvSpPr>
        <p:spPr>
          <a:xfrm>
            <a:off x="483079" y="4842974"/>
            <a:ext cx="11248846" cy="738664"/>
          </a:xfrm>
          <a:prstGeom prst="rect">
            <a:avLst/>
          </a:prstGeom>
          <a:noFill/>
        </p:spPr>
        <p:txBody>
          <a:bodyPr wrap="square" rtlCol="0">
            <a:spAutoFit/>
          </a:bodyPr>
          <a:lstStyle/>
          <a:p>
            <a:pPr algn="ctr"/>
            <a:br>
              <a:rPr lang="en-US" sz="2400" b="1" dirty="0">
                <a:solidFill>
                  <a:schemeClr val="tx1">
                    <a:lumMod val="85000"/>
                  </a:schemeClr>
                </a:solidFill>
              </a:rPr>
            </a:br>
            <a:endParaRPr lang="en-US" dirty="0">
              <a:solidFill>
                <a:schemeClr val="tx1">
                  <a:lumMod val="85000"/>
                </a:schemeClr>
              </a:solidFill>
            </a:endParaRPr>
          </a:p>
        </p:txBody>
      </p:sp>
      <p:sp>
        <p:nvSpPr>
          <p:cNvPr id="6" name="Rectangle 5">
            <a:extLst>
              <a:ext uri="{FF2B5EF4-FFF2-40B4-BE49-F238E27FC236}">
                <a16:creationId xmlns:a16="http://schemas.microsoft.com/office/drawing/2014/main" id="{226623FE-30BB-4C68-876D-0F48AFD742C0}"/>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05721729-74E5-409E-AA72-286AB4D9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sp>
        <p:nvSpPr>
          <p:cNvPr id="9" name="Title 1">
            <a:extLst>
              <a:ext uri="{FF2B5EF4-FFF2-40B4-BE49-F238E27FC236}">
                <a16:creationId xmlns:a16="http://schemas.microsoft.com/office/drawing/2014/main" id="{70F60797-64CD-8CE2-2A06-BD26D810E98D}"/>
              </a:ext>
            </a:extLst>
          </p:cNvPr>
          <p:cNvSpPr txBox="1">
            <a:spLocks/>
          </p:cNvSpPr>
          <p:nvPr/>
        </p:nvSpPr>
        <p:spPr>
          <a:xfrm>
            <a:off x="656490" y="524739"/>
            <a:ext cx="5504914"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CTA 360 ENROLLMENT</a:t>
            </a:r>
          </a:p>
          <a:p>
            <a:pPr algn="ctr"/>
            <a:r>
              <a:rPr lang="en-US" sz="4900" dirty="0">
                <a:latin typeface="+mn-lt"/>
              </a:rPr>
              <a:t>CTA/ABC </a:t>
            </a:r>
            <a:r>
              <a:rPr lang="en-US" sz="4900" dirty="0" err="1">
                <a:latin typeface="+mn-lt"/>
              </a:rPr>
              <a:t>Opt</a:t>
            </a:r>
            <a:r>
              <a:rPr lang="en-US" sz="4900" dirty="0">
                <a:latin typeface="+mn-lt"/>
              </a:rPr>
              <a:t> Out</a:t>
            </a:r>
            <a:endParaRPr lang="en-US" sz="2900" dirty="0"/>
          </a:p>
        </p:txBody>
      </p:sp>
      <p:sp>
        <p:nvSpPr>
          <p:cNvPr id="10" name="TextBox 9">
            <a:extLst>
              <a:ext uri="{FF2B5EF4-FFF2-40B4-BE49-F238E27FC236}">
                <a16:creationId xmlns:a16="http://schemas.microsoft.com/office/drawing/2014/main" id="{35138EEF-EE63-561C-EB5D-EFC39F18C83C}"/>
              </a:ext>
            </a:extLst>
          </p:cNvPr>
          <p:cNvSpPr txBox="1"/>
          <p:nvPr/>
        </p:nvSpPr>
        <p:spPr>
          <a:xfrm>
            <a:off x="72189" y="4152659"/>
            <a:ext cx="6673516" cy="1015663"/>
          </a:xfrm>
          <a:prstGeom prst="rect">
            <a:avLst/>
          </a:prstGeom>
          <a:noFill/>
        </p:spPr>
        <p:txBody>
          <a:bodyPr wrap="square" rtlCol="0">
            <a:spAutoFit/>
          </a:bodyPr>
          <a:lstStyle/>
          <a:p>
            <a:pPr algn="ctr"/>
            <a:r>
              <a:rPr lang="en-US" sz="2000" dirty="0"/>
              <a:t>Along with selecting the Membership Information, </a:t>
            </a:r>
          </a:p>
          <a:p>
            <a:pPr algn="ctr"/>
            <a:r>
              <a:rPr lang="en-US" sz="2000" dirty="0"/>
              <a:t>members are informed about CTA/ABC and</a:t>
            </a:r>
          </a:p>
          <a:p>
            <a:pPr algn="ctr"/>
            <a:r>
              <a:rPr lang="en-US" sz="2000" dirty="0"/>
              <a:t>have the option to opt out if desired.</a:t>
            </a:r>
          </a:p>
        </p:txBody>
      </p:sp>
      <p:pic>
        <p:nvPicPr>
          <p:cNvPr id="3074" name="Picture 2" descr="Image preview">
            <a:extLst>
              <a:ext uri="{FF2B5EF4-FFF2-40B4-BE49-F238E27FC236}">
                <a16:creationId xmlns:a16="http://schemas.microsoft.com/office/drawing/2014/main" id="{B941D7AB-1C3B-0C28-E381-58C20AA786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0"/>
          <a:stretch/>
        </p:blipFill>
        <p:spPr bwMode="auto">
          <a:xfrm>
            <a:off x="7200524" y="-5"/>
            <a:ext cx="2813976"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D1340CBA-2233-32D2-B372-3DCC86F3A51B}"/>
              </a:ext>
            </a:extLst>
          </p:cNvPr>
          <p:cNvSpPr/>
          <p:nvPr/>
        </p:nvSpPr>
        <p:spPr>
          <a:xfrm>
            <a:off x="7072938" y="2732844"/>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36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54FF7-84D8-4937-994D-E4E7608390E0}"/>
              </a:ext>
            </a:extLst>
          </p:cNvPr>
          <p:cNvSpPr txBox="1"/>
          <p:nvPr/>
        </p:nvSpPr>
        <p:spPr>
          <a:xfrm>
            <a:off x="483079" y="4842974"/>
            <a:ext cx="11248846" cy="738664"/>
          </a:xfrm>
          <a:prstGeom prst="rect">
            <a:avLst/>
          </a:prstGeom>
          <a:noFill/>
        </p:spPr>
        <p:txBody>
          <a:bodyPr wrap="square" rtlCol="0">
            <a:spAutoFit/>
          </a:bodyPr>
          <a:lstStyle/>
          <a:p>
            <a:pPr algn="ctr"/>
            <a:br>
              <a:rPr lang="en-US" sz="2400" b="1" dirty="0">
                <a:solidFill>
                  <a:schemeClr val="tx1">
                    <a:lumMod val="85000"/>
                  </a:schemeClr>
                </a:solidFill>
              </a:rPr>
            </a:br>
            <a:endParaRPr lang="en-US" dirty="0">
              <a:solidFill>
                <a:schemeClr val="tx1">
                  <a:lumMod val="85000"/>
                </a:schemeClr>
              </a:solidFill>
            </a:endParaRPr>
          </a:p>
        </p:txBody>
      </p:sp>
      <p:sp>
        <p:nvSpPr>
          <p:cNvPr id="6" name="Rectangle 5">
            <a:extLst>
              <a:ext uri="{FF2B5EF4-FFF2-40B4-BE49-F238E27FC236}">
                <a16:creationId xmlns:a16="http://schemas.microsoft.com/office/drawing/2014/main" id="{226623FE-30BB-4C68-876D-0F48AFD742C0}"/>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05721729-74E5-409E-AA72-286AB4D9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sp>
        <p:nvSpPr>
          <p:cNvPr id="9" name="Title 1">
            <a:extLst>
              <a:ext uri="{FF2B5EF4-FFF2-40B4-BE49-F238E27FC236}">
                <a16:creationId xmlns:a16="http://schemas.microsoft.com/office/drawing/2014/main" id="{70F60797-64CD-8CE2-2A06-BD26D810E98D}"/>
              </a:ext>
            </a:extLst>
          </p:cNvPr>
          <p:cNvSpPr txBox="1">
            <a:spLocks/>
          </p:cNvSpPr>
          <p:nvPr/>
        </p:nvSpPr>
        <p:spPr>
          <a:xfrm>
            <a:off x="656490" y="524739"/>
            <a:ext cx="5504914"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CTA 360 ENROLLMENT</a:t>
            </a:r>
          </a:p>
          <a:p>
            <a:pPr algn="ctr"/>
            <a:r>
              <a:rPr lang="en-US" sz="4900" dirty="0">
                <a:latin typeface="+mn-lt"/>
              </a:rPr>
              <a:t>Confirmation</a:t>
            </a:r>
            <a:endParaRPr lang="en-US" sz="2900" dirty="0"/>
          </a:p>
        </p:txBody>
      </p:sp>
      <p:sp>
        <p:nvSpPr>
          <p:cNvPr id="10" name="TextBox 9">
            <a:extLst>
              <a:ext uri="{FF2B5EF4-FFF2-40B4-BE49-F238E27FC236}">
                <a16:creationId xmlns:a16="http://schemas.microsoft.com/office/drawing/2014/main" id="{35138EEF-EE63-561C-EB5D-EFC39F18C83C}"/>
              </a:ext>
            </a:extLst>
          </p:cNvPr>
          <p:cNvSpPr txBox="1"/>
          <p:nvPr/>
        </p:nvSpPr>
        <p:spPr>
          <a:xfrm>
            <a:off x="72189" y="4152659"/>
            <a:ext cx="6673516" cy="1015663"/>
          </a:xfrm>
          <a:prstGeom prst="rect">
            <a:avLst/>
          </a:prstGeom>
          <a:noFill/>
        </p:spPr>
        <p:txBody>
          <a:bodyPr wrap="square" rtlCol="0">
            <a:spAutoFit/>
          </a:bodyPr>
          <a:lstStyle/>
          <a:p>
            <a:pPr algn="ctr"/>
            <a:r>
              <a:rPr lang="en-US" sz="2000" dirty="0"/>
              <a:t>The member should confirm the information that is entered and go back to update any incorrect information before submitting the enrollment.</a:t>
            </a:r>
          </a:p>
        </p:txBody>
      </p:sp>
      <p:pic>
        <p:nvPicPr>
          <p:cNvPr id="4100" name="Picture 4" descr="Image preview">
            <a:extLst>
              <a:ext uri="{FF2B5EF4-FFF2-40B4-BE49-F238E27FC236}">
                <a16:creationId xmlns:a16="http://schemas.microsoft.com/office/drawing/2014/main" id="{40135D18-7E02-1DEC-38A1-3DB3A05CFC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69"/>
          <a:stretch/>
        </p:blipFill>
        <p:spPr bwMode="auto">
          <a:xfrm>
            <a:off x="7200523" y="1"/>
            <a:ext cx="2842835" cy="603504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3A680E24-3F18-9B89-3916-137E10EE431D}"/>
              </a:ext>
            </a:extLst>
          </p:cNvPr>
          <p:cNvSpPr/>
          <p:nvPr/>
        </p:nvSpPr>
        <p:spPr>
          <a:xfrm>
            <a:off x="7060344" y="693562"/>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55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54FF7-84D8-4937-994D-E4E7608390E0}"/>
              </a:ext>
            </a:extLst>
          </p:cNvPr>
          <p:cNvSpPr txBox="1"/>
          <p:nvPr/>
        </p:nvSpPr>
        <p:spPr>
          <a:xfrm>
            <a:off x="483079" y="4842974"/>
            <a:ext cx="11248846" cy="738664"/>
          </a:xfrm>
          <a:prstGeom prst="rect">
            <a:avLst/>
          </a:prstGeom>
          <a:noFill/>
        </p:spPr>
        <p:txBody>
          <a:bodyPr wrap="square" rtlCol="0">
            <a:spAutoFit/>
          </a:bodyPr>
          <a:lstStyle/>
          <a:p>
            <a:pPr algn="ctr"/>
            <a:br>
              <a:rPr lang="en-US" sz="2400" b="1" dirty="0">
                <a:solidFill>
                  <a:schemeClr val="tx1">
                    <a:lumMod val="85000"/>
                  </a:schemeClr>
                </a:solidFill>
              </a:rPr>
            </a:br>
            <a:endParaRPr lang="en-US" dirty="0">
              <a:solidFill>
                <a:schemeClr val="tx1">
                  <a:lumMod val="85000"/>
                </a:schemeClr>
              </a:solidFill>
            </a:endParaRPr>
          </a:p>
        </p:txBody>
      </p:sp>
      <p:sp>
        <p:nvSpPr>
          <p:cNvPr id="6" name="Rectangle 5">
            <a:extLst>
              <a:ext uri="{FF2B5EF4-FFF2-40B4-BE49-F238E27FC236}">
                <a16:creationId xmlns:a16="http://schemas.microsoft.com/office/drawing/2014/main" id="{226623FE-30BB-4C68-876D-0F48AFD742C0}"/>
              </a:ext>
            </a:extLst>
          </p:cNvPr>
          <p:cNvSpPr/>
          <p:nvPr/>
        </p:nvSpPr>
        <p:spPr>
          <a:xfrm>
            <a:off x="0" y="6017054"/>
            <a:ext cx="12192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05721729-74E5-409E-AA72-286AB4D9B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534" y="6022611"/>
            <a:ext cx="1283466" cy="832643"/>
          </a:xfrm>
          <a:prstGeom prst="rect">
            <a:avLst/>
          </a:prstGeom>
        </p:spPr>
      </p:pic>
      <p:sp>
        <p:nvSpPr>
          <p:cNvPr id="9" name="Title 1">
            <a:extLst>
              <a:ext uri="{FF2B5EF4-FFF2-40B4-BE49-F238E27FC236}">
                <a16:creationId xmlns:a16="http://schemas.microsoft.com/office/drawing/2014/main" id="{70F60797-64CD-8CE2-2A06-BD26D810E98D}"/>
              </a:ext>
            </a:extLst>
          </p:cNvPr>
          <p:cNvSpPr txBox="1">
            <a:spLocks/>
          </p:cNvSpPr>
          <p:nvPr/>
        </p:nvSpPr>
        <p:spPr>
          <a:xfrm>
            <a:off x="656490" y="524739"/>
            <a:ext cx="5504914" cy="34662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1" dirty="0">
                <a:solidFill>
                  <a:srgbClr val="0070C0"/>
                </a:solidFill>
                <a:latin typeface="+mn-lt"/>
              </a:rPr>
              <a:t>CTA 360 ENROLLMENT</a:t>
            </a:r>
          </a:p>
          <a:p>
            <a:pPr algn="ctr"/>
            <a:r>
              <a:rPr lang="en-US" sz="4900" dirty="0">
                <a:latin typeface="+mn-lt"/>
              </a:rPr>
              <a:t>Submit Enrollment</a:t>
            </a:r>
            <a:endParaRPr lang="en-US" sz="2900" dirty="0"/>
          </a:p>
        </p:txBody>
      </p:sp>
      <p:sp>
        <p:nvSpPr>
          <p:cNvPr id="10" name="TextBox 9">
            <a:extLst>
              <a:ext uri="{FF2B5EF4-FFF2-40B4-BE49-F238E27FC236}">
                <a16:creationId xmlns:a16="http://schemas.microsoft.com/office/drawing/2014/main" id="{35138EEF-EE63-561C-EB5D-EFC39F18C83C}"/>
              </a:ext>
            </a:extLst>
          </p:cNvPr>
          <p:cNvSpPr txBox="1"/>
          <p:nvPr/>
        </p:nvSpPr>
        <p:spPr>
          <a:xfrm>
            <a:off x="72189" y="4152659"/>
            <a:ext cx="6673516" cy="1323439"/>
          </a:xfrm>
          <a:prstGeom prst="rect">
            <a:avLst/>
          </a:prstGeom>
          <a:noFill/>
        </p:spPr>
        <p:txBody>
          <a:bodyPr wrap="square" rtlCol="0">
            <a:spAutoFit/>
          </a:bodyPr>
          <a:lstStyle/>
          <a:p>
            <a:pPr algn="ctr"/>
            <a:r>
              <a:rPr lang="en-US" sz="2000" dirty="0"/>
              <a:t>Scrolling down the confirmation page, the member</a:t>
            </a:r>
          </a:p>
          <a:p>
            <a:pPr algn="ctr"/>
            <a:r>
              <a:rPr lang="en-US" sz="2000"/>
              <a:t>must </a:t>
            </a:r>
            <a:r>
              <a:rPr lang="en-US" sz="2000" dirty="0"/>
              <a:t>also read the CTA Membership Terms &amp; Conditions</a:t>
            </a:r>
          </a:p>
          <a:p>
            <a:pPr algn="ctr"/>
            <a:r>
              <a:rPr lang="en-US" sz="2000" dirty="0"/>
              <a:t>and sign electronically directly on the app</a:t>
            </a:r>
          </a:p>
          <a:p>
            <a:pPr algn="ctr"/>
            <a:r>
              <a:rPr lang="en-US" sz="2000" dirty="0"/>
              <a:t>before submitting the enrollment.</a:t>
            </a:r>
          </a:p>
        </p:txBody>
      </p:sp>
      <p:pic>
        <p:nvPicPr>
          <p:cNvPr id="5122" name="Picture 2" descr="Image preview">
            <a:extLst>
              <a:ext uri="{FF2B5EF4-FFF2-40B4-BE49-F238E27FC236}">
                <a16:creationId xmlns:a16="http://schemas.microsoft.com/office/drawing/2014/main" id="{694A3811-B94B-15FD-6081-FC89B9545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2"/>
          <a:stretch/>
        </p:blipFill>
        <p:spPr bwMode="auto">
          <a:xfrm>
            <a:off x="7187825" y="-8625"/>
            <a:ext cx="2814909"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246AD8FE-F6B3-60E7-978C-55EC62E34379}"/>
              </a:ext>
            </a:extLst>
          </p:cNvPr>
          <p:cNvSpPr/>
          <p:nvPr/>
        </p:nvSpPr>
        <p:spPr>
          <a:xfrm>
            <a:off x="7064898" y="2257856"/>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32A547C9-C4D2-A439-87DA-F345573C8DB1}"/>
              </a:ext>
            </a:extLst>
          </p:cNvPr>
          <p:cNvSpPr/>
          <p:nvPr/>
        </p:nvSpPr>
        <p:spPr>
          <a:xfrm>
            <a:off x="7064898" y="4023262"/>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3B951C9-35C4-8F1F-4B72-9EAD8A174F3B}"/>
              </a:ext>
            </a:extLst>
          </p:cNvPr>
          <p:cNvSpPr/>
          <p:nvPr/>
        </p:nvSpPr>
        <p:spPr>
          <a:xfrm>
            <a:off x="7064898" y="4913137"/>
            <a:ext cx="280358" cy="25879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5331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5c6aff-2bfa-4d4d-ace8-2d229f024da2" xsi:nil="true"/>
    <_ip_UnifiedCompliancePolicyUIAction xmlns="http://schemas.microsoft.com/sharepoint/v3" xsi:nil="true"/>
    <TaxKeywordTaxHTField xmlns="475c6aff-2bfa-4d4d-ace8-2d229f024da2">
      <Terms xmlns="http://schemas.microsoft.com/office/infopath/2007/PartnerControls"/>
    </TaxKeywordTaxHTField>
    <_ip_UnifiedCompliancePolicyProperties xmlns="http://schemas.microsoft.com/sharepoint/v3" xsi:nil="true"/>
    <lcf76f155ced4ddcb4097134ff3c332f xmlns="589fe9de-868d-498f-9dde-4650abc69a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44611E29993543B7DFE60AD0CCEBDB" ma:contentTypeVersion="22" ma:contentTypeDescription="Create a new document." ma:contentTypeScope="" ma:versionID="64b6c7fc443d7149b8406b8cd2980d01">
  <xsd:schema xmlns:xsd="http://www.w3.org/2001/XMLSchema" xmlns:xs="http://www.w3.org/2001/XMLSchema" xmlns:p="http://schemas.microsoft.com/office/2006/metadata/properties" xmlns:ns1="http://schemas.microsoft.com/sharepoint/v3" xmlns:ns2="475c6aff-2bfa-4d4d-ace8-2d229f024da2" xmlns:ns3="589fe9de-868d-498f-9dde-4650abc69a37" targetNamespace="http://schemas.microsoft.com/office/2006/metadata/properties" ma:root="true" ma:fieldsID="117687c8325679929615509ad86b39c3" ns1:_="" ns2:_="" ns3:_="">
    <xsd:import namespace="http://schemas.microsoft.com/sharepoint/v3"/>
    <xsd:import namespace="475c6aff-2bfa-4d4d-ace8-2d229f024da2"/>
    <xsd:import namespace="589fe9de-868d-498f-9dde-4650abc69a37"/>
    <xsd:element name="properties">
      <xsd:complexType>
        <xsd:sequence>
          <xsd:element name="documentManagement">
            <xsd:complexType>
              <xsd:all>
                <xsd:element ref="ns2:TaxKeywordTaxHTField" minOccurs="0"/>
                <xsd:element ref="ns2:TaxCatchAll"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c6aff-2bfa-4d4d-ace8-2d229f024da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f9bba2e-55e2-4ded-9a4c-4ef1a3ead4bd"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abfddf0-f14f-4c64-a1d6-646ea41089e0}" ma:internalName="TaxCatchAll" ma:showField="CatchAllData" ma:web="475c6aff-2bfa-4d4d-ace8-2d229f024da2">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9fe9de-868d-498f-9dde-4650abc69a3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cf9bba2e-55e2-4ded-9a4c-4ef1a3ead4bd"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003A52-74C0-413E-91EF-60BE90081859}">
  <ds:schemaRefs>
    <ds:schemaRef ds:uri="http://schemas.microsoft.com/sharepoint/v3/contenttype/forms"/>
  </ds:schemaRefs>
</ds:datastoreItem>
</file>

<file path=customXml/itemProps2.xml><?xml version="1.0" encoding="utf-8"?>
<ds:datastoreItem xmlns:ds="http://schemas.openxmlformats.org/officeDocument/2006/customXml" ds:itemID="{C157563B-CEDC-4E22-B8FC-27EC5F289142}">
  <ds:schemaRef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89fe9de-868d-498f-9dde-4650abc69a37"/>
    <ds:schemaRef ds:uri="475c6aff-2bfa-4d4d-ace8-2d229f024da2"/>
    <ds:schemaRef ds:uri="http://www.w3.org/XML/1998/namespace"/>
    <ds:schemaRef ds:uri="http://purl.org/dc/dcmitype/"/>
  </ds:schemaRefs>
</ds:datastoreItem>
</file>

<file path=customXml/itemProps3.xml><?xml version="1.0" encoding="utf-8"?>
<ds:datastoreItem xmlns:ds="http://schemas.openxmlformats.org/officeDocument/2006/customXml" ds:itemID="{28C4F483-3E5A-48EB-BD85-2A0CE178F3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5c6aff-2bfa-4d4d-ace8-2d229f024da2"/>
    <ds:schemaRef ds:uri="589fe9de-868d-498f-9dde-4650abc69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8973</TotalTime>
  <Words>311</Words>
  <Application>Microsoft Office PowerPoint</Application>
  <PresentationFormat>Widescreen</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AVAILABLE CTA 360 APP ENROLLMENTS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CTA</dc:title>
  <dc:creator>Reilly, Gabrielle</dc:creator>
  <cp:lastModifiedBy>Reilly, Gabrielle</cp:lastModifiedBy>
  <cp:revision>53</cp:revision>
  <dcterms:created xsi:type="dcterms:W3CDTF">2020-06-15T15:19:03Z</dcterms:created>
  <dcterms:modified xsi:type="dcterms:W3CDTF">2023-11-16T20:02:30Z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0x010100FE44611E29993543B7DFE60AD0CCEBDB</vt:lpwstr>
  </property>
  <property fmtid="{D5CDD505-2E9C-101B-9397-08002B2CF9AE}" pid="3" name="TaxKeyword">
    <vt:lpwstr/>
  </property>
  <property fmtid="{D5CDD505-2E9C-101B-9397-08002B2CF9AE}" pid="4" name="MediaServiceImageTags">
    <vt:lpwstr/>
  </property>
</Properties>
</file>